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embeddedFontLst>
    <p:embeddedFont>
      <p:font typeface="Corbel"/>
      <p:regular r:id="rId22"/>
      <p:bold r:id="rId23"/>
      <p:italic r:id="rId24"/>
      <p:boldItalic r:id="rId25"/>
    </p:embeddedFont>
    <p:embeddedFont>
      <p:font typeface="Life Savers"/>
      <p:regular r:id="rId26"/>
      <p:bold r:id="rId27"/>
    </p:embeddedFont>
    <p:embeddedFont>
      <p:font typeface="Libre Baskerville"/>
      <p:regular r:id="rId28"/>
      <p:bold r:id="rId29"/>
      <p:italic r:id="rId30"/>
    </p:embeddedFont>
    <p:embeddedFont>
      <p:font typeface="Chelsea Market"/>
      <p:regular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2" roundtripDataSignature="AMtx7mhZ/jSwcle8As5TypUMX9/dWuvQ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Corbel-regular.fntdata"/><Relationship Id="rId21" Type="http://schemas.openxmlformats.org/officeDocument/2006/relationships/slide" Target="slides/slide16.xml"/><Relationship Id="rId24" Type="http://schemas.openxmlformats.org/officeDocument/2006/relationships/font" Target="fonts/Corbel-italic.fntdata"/><Relationship Id="rId23" Type="http://schemas.openxmlformats.org/officeDocument/2006/relationships/font" Target="fonts/Corbel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ifeSavers-regular.fntdata"/><Relationship Id="rId25" Type="http://schemas.openxmlformats.org/officeDocument/2006/relationships/font" Target="fonts/Corbel-boldItalic.fntdata"/><Relationship Id="rId28" Type="http://schemas.openxmlformats.org/officeDocument/2006/relationships/font" Target="fonts/LibreBaskerville-regular.fntdata"/><Relationship Id="rId27" Type="http://schemas.openxmlformats.org/officeDocument/2006/relationships/font" Target="fonts/LifeSaver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ibreBaskervill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ChelseaMarket-regular.fntdata"/><Relationship Id="rId30" Type="http://schemas.openxmlformats.org/officeDocument/2006/relationships/font" Target="fonts/LibreBaskerville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5" name="Google Shape;19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1" name="Google Shape;20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7" name="Google Shape;20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3" name="Google Shape;21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0" name="Google Shape;22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4" name="Google Shape;23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ec76affbf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gec76affb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7" name="Google Shape;17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3" name="Google Shape;18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9" name="Google Shape;18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18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20" name="Google Shape;20;p18"/>
            <p:cNvSpPr/>
            <p:nvPr/>
          </p:nvSpPr>
          <p:spPr>
            <a:xfrm>
              <a:off x="641350" y="0"/>
              <a:ext cx="1365250" cy="3971925"/>
            </a:xfrm>
            <a:custGeom>
              <a:rect b="b" l="l" r="r" t="t"/>
              <a:pathLst>
                <a:path extrusionOk="0" h="2502" w="860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Google Shape;21;p18"/>
            <p:cNvSpPr/>
            <p:nvPr/>
          </p:nvSpPr>
          <p:spPr>
            <a:xfrm>
              <a:off x="203200" y="0"/>
              <a:ext cx="1336675" cy="3862388"/>
            </a:xfrm>
            <a:custGeom>
              <a:rect b="b" l="l" r="r" t="t"/>
              <a:pathLst>
                <a:path extrusionOk="0" h="2433" w="842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Google Shape;22;p18"/>
            <p:cNvSpPr/>
            <p:nvPr/>
          </p:nvSpPr>
          <p:spPr>
            <a:xfrm>
              <a:off x="207963" y="3776663"/>
              <a:ext cx="1936750" cy="3081338"/>
            </a:xfrm>
            <a:custGeom>
              <a:rect b="b" l="l" r="r" t="t"/>
              <a:pathLst>
                <a:path extrusionOk="0" h="1941" w="1220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Google Shape;23;p18"/>
            <p:cNvSpPr/>
            <p:nvPr/>
          </p:nvSpPr>
          <p:spPr>
            <a:xfrm>
              <a:off x="646113" y="3886200"/>
              <a:ext cx="2373313" cy="2971800"/>
            </a:xfrm>
            <a:custGeom>
              <a:rect b="b" l="l" r="r" t="t"/>
              <a:pathLst>
                <a:path extrusionOk="0" h="1872" w="1495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24" name="Google Shape;24;p18"/>
            <p:cNvSpPr/>
            <p:nvPr/>
          </p:nvSpPr>
          <p:spPr>
            <a:xfrm>
              <a:off x="641350" y="3881438"/>
              <a:ext cx="3340100" cy="2976563"/>
            </a:xfrm>
            <a:custGeom>
              <a:rect b="b" l="l" r="r" t="t"/>
              <a:pathLst>
                <a:path extrusionOk="0" h="1875" w="2104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25" name="Google Shape;25;p18"/>
            <p:cNvSpPr/>
            <p:nvPr/>
          </p:nvSpPr>
          <p:spPr>
            <a:xfrm>
              <a:off x="203200" y="3771900"/>
              <a:ext cx="2660650" cy="3086100"/>
            </a:xfrm>
            <a:custGeom>
              <a:rect b="b" l="l" r="r" t="t"/>
              <a:pathLst>
                <a:path extrusionOk="0" h="1944" w="1676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26" name="Google Shape;26;p18"/>
          <p:cNvSpPr txBox="1"/>
          <p:nvPr>
            <p:ph type="ctrTitle"/>
          </p:nvPr>
        </p:nvSpPr>
        <p:spPr>
          <a:xfrm>
            <a:off x="1739673" y="914401"/>
            <a:ext cx="6947127" cy="34882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orbe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" type="subTitle"/>
          </p:nvPr>
        </p:nvSpPr>
        <p:spPr>
          <a:xfrm>
            <a:off x="2924238" y="4402666"/>
            <a:ext cx="5762563" cy="13645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9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3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18"/>
          <p:cNvSpPr txBox="1"/>
          <p:nvPr>
            <p:ph idx="10" type="dt"/>
          </p:nvPr>
        </p:nvSpPr>
        <p:spPr>
          <a:xfrm>
            <a:off x="7325773" y="6117336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1" type="ftr"/>
          </p:nvPr>
        </p:nvSpPr>
        <p:spPr>
          <a:xfrm>
            <a:off x="3623733" y="6117336"/>
            <a:ext cx="36094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2" type="sldNum"/>
          </p:nvPr>
        </p:nvSpPr>
        <p:spPr>
          <a:xfrm>
            <a:off x="8275320" y="6117336"/>
            <a:ext cx="4114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8"/>
          <p:cNvSpPr/>
          <p:nvPr/>
        </p:nvSpPr>
        <p:spPr>
          <a:xfrm>
            <a:off x="203200" y="3771900"/>
            <a:ext cx="361950" cy="90488"/>
          </a:xfrm>
          <a:custGeom>
            <a:rect b="b" l="l" r="r" t="t"/>
            <a:pathLst>
              <a:path extrusionOk="0" h="57" w="228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</p:sp>
      <p:sp>
        <p:nvSpPr>
          <p:cNvPr id="32" name="Google Shape;32;p18"/>
          <p:cNvSpPr/>
          <p:nvPr/>
        </p:nvSpPr>
        <p:spPr>
          <a:xfrm>
            <a:off x="560388" y="3867150"/>
            <a:ext cx="61913" cy="80963"/>
          </a:xfrm>
          <a:custGeom>
            <a:rect b="b" l="l" r="r" t="t"/>
            <a:pathLst>
              <a:path extrusionOk="0" h="51" w="39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7"/>
          <p:cNvSpPr txBox="1"/>
          <p:nvPr>
            <p:ph type="title"/>
          </p:nvPr>
        </p:nvSpPr>
        <p:spPr>
          <a:xfrm>
            <a:off x="1113523" y="4732865"/>
            <a:ext cx="751599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rbel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7"/>
          <p:cNvSpPr/>
          <p:nvPr>
            <p:ph idx="2" type="pic"/>
          </p:nvPr>
        </p:nvSpPr>
        <p:spPr>
          <a:xfrm>
            <a:off x="1789975" y="932112"/>
            <a:ext cx="6171065" cy="3164976"/>
          </a:xfrm>
          <a:prstGeom prst="roundRect">
            <a:avLst>
              <a:gd fmla="val 43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27"/>
          <p:cNvSpPr txBox="1"/>
          <p:nvPr>
            <p:ph idx="1" type="body"/>
          </p:nvPr>
        </p:nvSpPr>
        <p:spPr>
          <a:xfrm>
            <a:off x="1113523" y="5299603"/>
            <a:ext cx="7515991" cy="493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203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/>
        </p:txBody>
      </p:sp>
      <p:sp>
        <p:nvSpPr>
          <p:cNvPr id="88" name="Google Shape;88;p27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7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7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/>
          <p:nvPr>
            <p:ph type="title"/>
          </p:nvPr>
        </p:nvSpPr>
        <p:spPr>
          <a:xfrm>
            <a:off x="1113524" y="685800"/>
            <a:ext cx="7515991" cy="30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8"/>
          <p:cNvSpPr txBox="1"/>
          <p:nvPr>
            <p:ph idx="1" type="body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4" name="Google Shape;94;p28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8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8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9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9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9"/>
          <p:cNvSpPr txBox="1"/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9"/>
          <p:cNvSpPr txBox="1"/>
          <p:nvPr>
            <p:ph idx="1" type="body"/>
          </p:nvPr>
        </p:nvSpPr>
        <p:spPr>
          <a:xfrm>
            <a:off x="1598235" y="3428999"/>
            <a:ext cx="6631128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Font typeface="Corbel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900"/>
              <a:buFont typeface="Corbel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Font typeface="Corbe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Font typeface="Corbel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Font typeface="Corbel"/>
              <a:buNone/>
              <a:defRPr/>
            </a:lvl5pPr>
            <a:lvl6pPr indent="-394335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02" name="Google Shape;102;p29"/>
          <p:cNvSpPr txBox="1"/>
          <p:nvPr>
            <p:ph idx="2" type="body"/>
          </p:nvPr>
        </p:nvSpPr>
        <p:spPr>
          <a:xfrm>
            <a:off x="1113523" y="4343400"/>
            <a:ext cx="7515991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3" name="Google Shape;103;p29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9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9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0"/>
          <p:cNvSpPr txBox="1"/>
          <p:nvPr>
            <p:ph type="title"/>
          </p:nvPr>
        </p:nvSpPr>
        <p:spPr>
          <a:xfrm>
            <a:off x="1113525" y="3308581"/>
            <a:ext cx="751598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0"/>
          <p:cNvSpPr txBox="1"/>
          <p:nvPr>
            <p:ph idx="1" type="body"/>
          </p:nvPr>
        </p:nvSpPr>
        <p:spPr>
          <a:xfrm>
            <a:off x="1113524" y="4777381"/>
            <a:ext cx="751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9" name="Google Shape;109;p30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0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0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1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1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1"/>
          <p:cNvSpPr txBox="1"/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1"/>
          <p:cNvSpPr txBox="1"/>
          <p:nvPr>
            <p:ph idx="1" type="body"/>
          </p:nvPr>
        </p:nvSpPr>
        <p:spPr>
          <a:xfrm>
            <a:off x="1113525" y="3886200"/>
            <a:ext cx="7515990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3480"/>
              <a:buNone/>
              <a:defRPr b="0" sz="2400" cap="none">
                <a:solidFill>
                  <a:schemeClr val="dk1"/>
                </a:solidFill>
              </a:defRPr>
            </a:lvl1pPr>
            <a:lvl2pPr indent="-394335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17" name="Google Shape;117;p31"/>
          <p:cNvSpPr txBox="1"/>
          <p:nvPr>
            <p:ph idx="2" type="body"/>
          </p:nvPr>
        </p:nvSpPr>
        <p:spPr>
          <a:xfrm>
            <a:off x="1113524" y="4775200"/>
            <a:ext cx="751599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8" name="Google Shape;118;p31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1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1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2"/>
          <p:cNvSpPr txBox="1"/>
          <p:nvPr>
            <p:ph type="title"/>
          </p:nvPr>
        </p:nvSpPr>
        <p:spPr>
          <a:xfrm>
            <a:off x="1113525" y="685801"/>
            <a:ext cx="7515991" cy="272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2"/>
          <p:cNvSpPr txBox="1"/>
          <p:nvPr>
            <p:ph idx="1" type="body"/>
          </p:nvPr>
        </p:nvSpPr>
        <p:spPr>
          <a:xfrm>
            <a:off x="1113524" y="3505200"/>
            <a:ext cx="7515992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4060"/>
              <a:buNone/>
              <a:defRPr b="0" sz="2800" cap="none">
                <a:solidFill>
                  <a:schemeClr val="dk1"/>
                </a:solidFill>
              </a:defRPr>
            </a:lvl1pPr>
            <a:lvl2pPr indent="-394335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24" name="Google Shape;124;p32"/>
          <p:cNvSpPr txBox="1"/>
          <p:nvPr>
            <p:ph idx="2" type="body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5" name="Google Shape;125;p32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2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2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3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3"/>
          <p:cNvSpPr txBox="1"/>
          <p:nvPr>
            <p:ph idx="1" type="body"/>
          </p:nvPr>
        </p:nvSpPr>
        <p:spPr>
          <a:xfrm rot="5400000">
            <a:off x="3155969" y="493164"/>
            <a:ext cx="3356995" cy="770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31" name="Google Shape;131;p33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3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3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4"/>
          <p:cNvSpPr txBox="1"/>
          <p:nvPr>
            <p:ph type="title"/>
          </p:nvPr>
        </p:nvSpPr>
        <p:spPr>
          <a:xfrm rot="5400000">
            <a:off x="5412754" y="2574438"/>
            <a:ext cx="5105400" cy="1328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34"/>
          <p:cNvSpPr txBox="1"/>
          <p:nvPr>
            <p:ph idx="1" type="body"/>
          </p:nvPr>
        </p:nvSpPr>
        <p:spPr>
          <a:xfrm rot="5400000">
            <a:off x="1569010" y="230314"/>
            <a:ext cx="5105400" cy="60163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37" name="Google Shape;137;p34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4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4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982133" y="2667000"/>
            <a:ext cx="7704667" cy="33328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10" type="dt"/>
          </p:nvPr>
        </p:nvSpPr>
        <p:spPr>
          <a:xfrm>
            <a:off x="7344329" y="6108173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1" type="ftr"/>
          </p:nvPr>
        </p:nvSpPr>
        <p:spPr>
          <a:xfrm>
            <a:off x="1972647" y="6108173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2" type="sldNum"/>
          </p:nvPr>
        </p:nvSpPr>
        <p:spPr>
          <a:xfrm>
            <a:off x="8258967" y="6108173"/>
            <a:ext cx="4278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/>
          <p:nvPr>
            <p:ph type="title"/>
          </p:nvPr>
        </p:nvSpPr>
        <p:spPr>
          <a:xfrm>
            <a:off x="1986995" y="2666998"/>
            <a:ext cx="6699805" cy="23600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" type="body"/>
          </p:nvPr>
        </p:nvSpPr>
        <p:spPr>
          <a:xfrm>
            <a:off x="1986998" y="5027070"/>
            <a:ext cx="6699802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982133" y="685801"/>
            <a:ext cx="7704667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" type="body"/>
          </p:nvPr>
        </p:nvSpPr>
        <p:spPr>
          <a:xfrm>
            <a:off x="982133" y="2667000"/>
            <a:ext cx="3739896" cy="3368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48" name="Google Shape;48;p21"/>
          <p:cNvSpPr txBox="1"/>
          <p:nvPr>
            <p:ph idx="2" type="body"/>
          </p:nvPr>
        </p:nvSpPr>
        <p:spPr>
          <a:xfrm>
            <a:off x="4946904" y="2667000"/>
            <a:ext cx="3739896" cy="3346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49" name="Google Shape;49;p21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" type="body"/>
          </p:nvPr>
        </p:nvSpPr>
        <p:spPr>
          <a:xfrm>
            <a:off x="1329481" y="2658533"/>
            <a:ext cx="345629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4060"/>
              <a:buNone/>
              <a:defRPr b="0" sz="2800">
                <a:solidFill>
                  <a:srgbClr val="1186C3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9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320"/>
              <a:buNone/>
              <a:defRPr b="1" sz="1600"/>
            </a:lvl9pPr>
          </a:lstStyle>
          <a:p/>
        </p:txBody>
      </p:sp>
      <p:sp>
        <p:nvSpPr>
          <p:cNvPr id="55" name="Google Shape;55;p22"/>
          <p:cNvSpPr txBox="1"/>
          <p:nvPr>
            <p:ph idx="2" type="body"/>
          </p:nvPr>
        </p:nvSpPr>
        <p:spPr>
          <a:xfrm>
            <a:off x="1113523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56" name="Google Shape;56;p22"/>
          <p:cNvSpPr txBox="1"/>
          <p:nvPr>
            <p:ph idx="3" type="body"/>
          </p:nvPr>
        </p:nvSpPr>
        <p:spPr>
          <a:xfrm>
            <a:off x="5161710" y="2667000"/>
            <a:ext cx="346780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4060"/>
              <a:buNone/>
              <a:defRPr b="0" sz="2800">
                <a:solidFill>
                  <a:srgbClr val="1186C3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9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320"/>
              <a:buNone/>
              <a:defRPr b="1" sz="1600"/>
            </a:lvl9pPr>
          </a:lstStyle>
          <a:p/>
        </p:txBody>
      </p:sp>
      <p:sp>
        <p:nvSpPr>
          <p:cNvPr id="57" name="Google Shape;57;p22"/>
          <p:cNvSpPr txBox="1"/>
          <p:nvPr>
            <p:ph idx="4" type="body"/>
          </p:nvPr>
        </p:nvSpPr>
        <p:spPr>
          <a:xfrm>
            <a:off x="4957266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3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4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4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/>
          <p:nvPr>
            <p:ph type="title"/>
          </p:nvPr>
        </p:nvSpPr>
        <p:spPr>
          <a:xfrm>
            <a:off x="1113524" y="1600200"/>
            <a:ext cx="2662534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rbel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" type="body"/>
          </p:nvPr>
        </p:nvSpPr>
        <p:spPr>
          <a:xfrm>
            <a:off x="3947553" y="685800"/>
            <a:ext cx="4681962" cy="51054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275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900"/>
              <a:buChar char="•"/>
              <a:defRPr sz="2000"/>
            </a:lvl1pPr>
            <a:lvl2pPr indent="-394335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Char char="•"/>
              <a:defRPr sz="1800"/>
            </a:lvl2pPr>
            <a:lvl3pPr indent="-37591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3pPr>
            <a:lvl4pPr indent="-357505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4pPr>
            <a:lvl5pPr indent="-357504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5pPr>
            <a:lvl6pPr indent="-357504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6pPr>
            <a:lvl7pPr indent="-357504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7pPr>
            <a:lvl8pPr indent="-357504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8pPr>
            <a:lvl9pPr indent="-357504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30"/>
              <a:buChar char="•"/>
              <a:defRPr sz="1400"/>
            </a:lvl9pPr>
          </a:lstStyle>
          <a:p/>
        </p:txBody>
      </p:sp>
      <p:sp>
        <p:nvSpPr>
          <p:cNvPr id="73" name="Google Shape;73;p25"/>
          <p:cNvSpPr txBox="1"/>
          <p:nvPr>
            <p:ph idx="2" type="body"/>
          </p:nvPr>
        </p:nvSpPr>
        <p:spPr>
          <a:xfrm>
            <a:off x="1113524" y="2971800"/>
            <a:ext cx="2662534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32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/>
        </p:txBody>
      </p:sp>
      <p:sp>
        <p:nvSpPr>
          <p:cNvPr id="74" name="Google Shape;74;p25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/>
          <p:nvPr>
            <p:ph type="title"/>
          </p:nvPr>
        </p:nvSpPr>
        <p:spPr>
          <a:xfrm>
            <a:off x="1112332" y="1752599"/>
            <a:ext cx="4070679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None/>
              <a:defRPr b="0"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/>
          <p:nvPr>
            <p:ph idx="2" type="pic"/>
          </p:nvPr>
        </p:nvSpPr>
        <p:spPr>
          <a:xfrm>
            <a:off x="5697495" y="914400"/>
            <a:ext cx="2461371" cy="4572000"/>
          </a:xfrm>
          <a:prstGeom prst="roundRect">
            <a:avLst>
              <a:gd fmla="val 42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26"/>
          <p:cNvSpPr txBox="1"/>
          <p:nvPr>
            <p:ph idx="1" type="body"/>
          </p:nvPr>
        </p:nvSpPr>
        <p:spPr>
          <a:xfrm>
            <a:off x="1112332" y="3124199"/>
            <a:ext cx="407067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7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7" name="Google Shape;7;p17"/>
            <p:cNvSpPr/>
            <p:nvPr/>
          </p:nvSpPr>
          <p:spPr>
            <a:xfrm>
              <a:off x="0" y="0"/>
              <a:ext cx="1073150" cy="5291138"/>
            </a:xfrm>
            <a:custGeom>
              <a:rect b="b" l="l" r="r" t="t"/>
              <a:pathLst>
                <a:path extrusionOk="0" h="3333" w="676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" name="Google Shape;8;p17"/>
            <p:cNvSpPr/>
            <p:nvPr/>
          </p:nvSpPr>
          <p:spPr>
            <a:xfrm>
              <a:off x="0" y="0"/>
              <a:ext cx="758825" cy="4624388"/>
            </a:xfrm>
            <a:custGeom>
              <a:rect b="b" l="l" r="r" t="t"/>
              <a:pathLst>
                <a:path extrusionOk="0" h="2913" w="478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" name="Google Shape;9;p17"/>
            <p:cNvSpPr/>
            <p:nvPr/>
          </p:nvSpPr>
          <p:spPr>
            <a:xfrm>
              <a:off x="0" y="5662613"/>
              <a:ext cx="906463" cy="1195388"/>
            </a:xfrm>
            <a:custGeom>
              <a:rect b="b" l="l" r="r" t="t"/>
              <a:pathLst>
                <a:path extrusionOk="0" h="753" w="571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0" name="Google Shape;10;p17"/>
            <p:cNvSpPr/>
            <p:nvPr/>
          </p:nvSpPr>
          <p:spPr>
            <a:xfrm>
              <a:off x="0" y="5295900"/>
              <a:ext cx="1487488" cy="1562100"/>
            </a:xfrm>
            <a:custGeom>
              <a:rect b="b" l="l" r="r" t="t"/>
              <a:pathLst>
                <a:path extrusionOk="0" h="984" w="937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1" name="Google Shape;11;p17"/>
            <p:cNvSpPr/>
            <p:nvPr/>
          </p:nvSpPr>
          <p:spPr>
            <a:xfrm>
              <a:off x="0" y="5257800"/>
              <a:ext cx="2132013" cy="1600200"/>
            </a:xfrm>
            <a:custGeom>
              <a:rect b="b" l="l" r="r" t="t"/>
              <a:pathLst>
                <a:path extrusionOk="0" h="1008" w="1343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2" name="Google Shape;12;p17"/>
            <p:cNvSpPr/>
            <p:nvPr/>
          </p:nvSpPr>
          <p:spPr>
            <a:xfrm>
              <a:off x="0" y="5357813"/>
              <a:ext cx="1377950" cy="1500188"/>
            </a:xfrm>
            <a:custGeom>
              <a:rect b="b" l="l" r="r" t="t"/>
              <a:pathLst>
                <a:path extrusionOk="0" h="945" w="868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3" name="Google Shape;13;p17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 b="0" i="0" sz="4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" type="body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4958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412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94335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75919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7504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57504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57504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57504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57504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5" name="Google Shape;15;p17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6" name="Google Shape;16;p17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7" name="Google Shape;17;p17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google.com/document/d/e/2PACX-1vRYPHz9UfInqOI8kNeBdOgimDaKquQjavBlsUBLSy9eyQ8dp0uqmZjT4vrqTfE3kg/pub" TargetMode="External"/><Relationship Id="rId4" Type="http://schemas.openxmlformats.org/officeDocument/2006/relationships/hyperlink" Target="https://www.colquitt.k12.ga.us/schools/sunset/families/files/documents/Parent%20and%20Family%20Engagment%20Plan%2022-23.pdf" TargetMode="External"/><Relationship Id="rId5" Type="http://schemas.openxmlformats.org/officeDocument/2006/relationships/hyperlink" Target="https://www.colquitt.k12.ga.us/schools/sunset/families/files/documents/School-Parent%20Compact%202022-2023.pdf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josh.purvis@colquitt.k12.ga.us" TargetMode="External"/><Relationship Id="rId4" Type="http://schemas.openxmlformats.org/officeDocument/2006/relationships/hyperlink" Target="mailto:ben.pitchford@colquitt.k12.ga.us" TargetMode="External"/><Relationship Id="rId9" Type="http://schemas.openxmlformats.org/officeDocument/2006/relationships/image" Target="../media/image8.png"/><Relationship Id="rId5" Type="http://schemas.openxmlformats.org/officeDocument/2006/relationships/hyperlink" Target="mailto:staci.cortez@colquitt.k12.ga.us" TargetMode="External"/><Relationship Id="rId6" Type="http://schemas.openxmlformats.org/officeDocument/2006/relationships/hyperlink" Target="mailto:angela.kling@colquitt.k12.ga.us" TargetMode="External"/><Relationship Id="rId7" Type="http://schemas.openxmlformats.org/officeDocument/2006/relationships/hyperlink" Target="mailto:adrien.obrien@colquitt.k12.ga.us" TargetMode="External"/><Relationship Id="rId8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Relationship Id="rId4" Type="http://schemas.openxmlformats.org/officeDocument/2006/relationships/hyperlink" Target="mailto:staci.cortez@colquitt.k12.ga.us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forms.gle/Cc27oTkRLVb3wL2E9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739675" y="799350"/>
            <a:ext cx="7175700" cy="47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orbel"/>
              <a:buNone/>
            </a:pPr>
            <a:r>
              <a:rPr b="1" lang="en-US" sz="5400">
                <a:latin typeface="Life Savers"/>
                <a:ea typeface="Life Savers"/>
                <a:cs typeface="Life Savers"/>
                <a:sym typeface="Life Savers"/>
              </a:rPr>
              <a:t>Title I Annual Meeting</a:t>
            </a:r>
            <a:endParaRPr b="1" sz="5400">
              <a:latin typeface="Life Savers"/>
              <a:ea typeface="Life Savers"/>
              <a:cs typeface="Life Savers"/>
              <a:sym typeface="Life Sav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9"/>
              <a:buNone/>
            </a:pPr>
            <a:r>
              <a:t/>
            </a:r>
            <a:endParaRPr b="1" sz="3830">
              <a:latin typeface="Life Savers"/>
              <a:ea typeface="Life Savers"/>
              <a:cs typeface="Life Savers"/>
              <a:sym typeface="Life Sav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9"/>
              <a:buNone/>
            </a:pPr>
            <a:r>
              <a:t/>
            </a:r>
            <a:endParaRPr b="1" sz="3830">
              <a:latin typeface="Life Savers"/>
              <a:ea typeface="Life Savers"/>
              <a:cs typeface="Life Savers"/>
              <a:sym typeface="Life Sav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9"/>
              <a:buNone/>
            </a:pPr>
            <a:r>
              <a:rPr b="1" lang="en-US" sz="3830">
                <a:latin typeface="Life Savers"/>
                <a:ea typeface="Life Savers"/>
                <a:cs typeface="Life Savers"/>
                <a:sym typeface="Life Savers"/>
              </a:rPr>
              <a:t>Sunset Elementary School</a:t>
            </a:r>
            <a:endParaRPr b="1" sz="3830">
              <a:latin typeface="Life Savers"/>
              <a:ea typeface="Life Savers"/>
              <a:cs typeface="Life Savers"/>
              <a:sym typeface="Life Sav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9"/>
              <a:buNone/>
            </a:pPr>
            <a:r>
              <a:t/>
            </a:r>
            <a:endParaRPr b="1" sz="3830">
              <a:latin typeface="Life Savers"/>
              <a:ea typeface="Life Savers"/>
              <a:cs typeface="Life Savers"/>
              <a:sym typeface="Life Sav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906"/>
              </a:spcBef>
              <a:spcAft>
                <a:spcPts val="0"/>
              </a:spcAft>
              <a:buSzPts val="2219"/>
              <a:buNone/>
            </a:pPr>
            <a:r>
              <a:rPr b="1" lang="en-US" sz="3830">
                <a:latin typeface="Life Savers"/>
                <a:ea typeface="Life Savers"/>
                <a:cs typeface="Life Savers"/>
                <a:sym typeface="Life Savers"/>
              </a:rPr>
              <a:t>September 16, 2022</a:t>
            </a:r>
            <a:endParaRPr b="1" sz="3830">
              <a:latin typeface="Life Savers"/>
              <a:ea typeface="Life Savers"/>
              <a:cs typeface="Life Savers"/>
              <a:sym typeface="Life Sav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906"/>
              </a:spcBef>
              <a:spcAft>
                <a:spcPts val="0"/>
              </a:spcAft>
              <a:buSzPts val="2219"/>
              <a:buNone/>
            </a:pPr>
            <a:r>
              <a:rPr b="1" lang="en-US" sz="3830">
                <a:latin typeface="Life Savers"/>
                <a:ea typeface="Life Savers"/>
                <a:cs typeface="Life Savers"/>
                <a:sym typeface="Life Savers"/>
              </a:rPr>
              <a:t>Virtual Meeting</a:t>
            </a:r>
            <a:endParaRPr b="1" sz="3830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"/>
          <p:cNvSpPr txBox="1"/>
          <p:nvPr>
            <p:ph type="title"/>
          </p:nvPr>
        </p:nvSpPr>
        <p:spPr>
          <a:xfrm>
            <a:off x="982163" y="215475"/>
            <a:ext cx="7704600" cy="15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Family Engagement Input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198" name="Google Shape;198;p11"/>
          <p:cNvSpPr txBox="1"/>
          <p:nvPr>
            <p:ph idx="1" type="body"/>
          </p:nvPr>
        </p:nvSpPr>
        <p:spPr>
          <a:xfrm>
            <a:off x="982125" y="1842677"/>
            <a:ext cx="7704600" cy="415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20000"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50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District Family Engagement Plan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School Family Engagement Plan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Char char="•"/>
            </a:pPr>
            <a:r>
              <a:rPr lang="en-US" u="sng">
                <a:solidFill>
                  <a:schemeClr val="hlink"/>
                </a:solidFill>
                <a:hlinkClick r:id="rId5"/>
              </a:rPr>
              <a:t>School –Parent Compact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Char char="•"/>
            </a:pPr>
            <a:r>
              <a:rPr lang="en-US"/>
              <a:t>Budget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Char char="•"/>
            </a:pPr>
            <a:r>
              <a:rPr lang="en-US"/>
              <a:t>Volunteer opportunities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Char char="•"/>
            </a:pPr>
            <a:r>
              <a:rPr lang="en-US"/>
              <a:t>Training school staff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Char char="•"/>
            </a:pPr>
            <a:r>
              <a:rPr lang="en-US"/>
              <a:t>Family decision making opportunities</a:t>
            </a:r>
            <a:endParaRPr/>
          </a:p>
          <a:p>
            <a:pPr indent="-81343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2"/>
          <p:cNvSpPr txBox="1"/>
          <p:nvPr>
            <p:ph type="title"/>
          </p:nvPr>
        </p:nvSpPr>
        <p:spPr>
          <a:xfrm>
            <a:off x="1122075" y="0"/>
            <a:ext cx="7704600" cy="139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Family Engagement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204" name="Google Shape;204;p12"/>
          <p:cNvSpPr txBox="1"/>
          <p:nvPr>
            <p:ph idx="1" type="body"/>
          </p:nvPr>
        </p:nvSpPr>
        <p:spPr>
          <a:xfrm>
            <a:off x="1122050" y="1700000"/>
            <a:ext cx="7704600" cy="392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20000"/>
          </a:bodyPr>
          <a:lstStyle/>
          <a:p>
            <a:pPr indent="-285749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5000"/>
              <a:buChar char="•"/>
            </a:pPr>
            <a:r>
              <a:rPr lang="en-US"/>
              <a:t>How can families become involved at the school? Please contact your child’s teacher to ask about volunteering.</a:t>
            </a:r>
            <a:endParaRPr/>
          </a:p>
          <a:p>
            <a:pPr indent="-81343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None/>
            </a:pPr>
            <a:r>
              <a:t/>
            </a:r>
            <a:endParaRPr/>
          </a:p>
          <a:p>
            <a:pPr indent="-285749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Char char="•"/>
            </a:pPr>
            <a:r>
              <a:rPr lang="en-US"/>
              <a:t>Parents have a right to request opportunities for regular meetings for parents to formulate suggestions and to participate, as appropriate, in decisions about the education of their children.</a:t>
            </a:r>
            <a:endParaRPr/>
          </a:p>
          <a:p>
            <a:pPr indent="-81343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None/>
            </a:pPr>
            <a:r>
              <a:t/>
            </a:r>
            <a:endParaRPr/>
          </a:p>
          <a:p>
            <a:pPr indent="-285749" lvl="0" marL="285750" rtl="0" algn="l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SzPct val="145000"/>
              <a:buChar char="•"/>
            </a:pPr>
            <a:r>
              <a:rPr lang="en-US"/>
              <a:t>The school must respond to any such suggestions from parents as soon as practicably possible.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/>
          <p:nvPr>
            <p:ph type="title"/>
          </p:nvPr>
        </p:nvSpPr>
        <p:spPr>
          <a:xfrm>
            <a:off x="982125" y="457200"/>
            <a:ext cx="7704600" cy="114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Family Engagement Funds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210" name="Google Shape;210;p13"/>
          <p:cNvSpPr txBox="1"/>
          <p:nvPr>
            <p:ph idx="1" type="body"/>
          </p:nvPr>
        </p:nvSpPr>
        <p:spPr>
          <a:xfrm>
            <a:off x="982096" y="2030825"/>
            <a:ext cx="7704600" cy="333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80"/>
              <a:buChar char="•"/>
            </a:pPr>
            <a:r>
              <a:rPr lang="en-US"/>
              <a:t>CCSS reserves 1% from the total amount of the Title I, Part A funds it receives in FY22 to carry out family engagement requirements.  </a:t>
            </a:r>
            <a:endParaRPr/>
          </a:p>
          <a:p>
            <a:pPr indent="-64770" lvl="0" marL="2857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3480"/>
              <a:buNone/>
            </a:pPr>
            <a:r>
              <a:t/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3480"/>
              <a:buChar char="•"/>
            </a:pPr>
            <a:r>
              <a:rPr lang="en-US"/>
              <a:t>Family/Parent input as sought through the Annual Evaluation Survey and Parent Forum held in the spring on how to spend these funds.</a:t>
            </a:r>
            <a:endParaRPr/>
          </a:p>
          <a:p>
            <a:pPr indent="-64770" lvl="0" marL="2857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34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4"/>
          <p:cNvSpPr txBox="1"/>
          <p:nvPr>
            <p:ph type="title"/>
          </p:nvPr>
        </p:nvSpPr>
        <p:spPr>
          <a:xfrm>
            <a:off x="982125" y="202750"/>
            <a:ext cx="7704600" cy="134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Family Engagement Funds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216" name="Google Shape;216;p14"/>
          <p:cNvSpPr txBox="1"/>
          <p:nvPr>
            <p:ph idx="1" type="body"/>
          </p:nvPr>
        </p:nvSpPr>
        <p:spPr>
          <a:xfrm>
            <a:off x="1045725" y="1550050"/>
            <a:ext cx="7704600" cy="152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en-US"/>
              <a:t>Through collaboration with parents/families it was decided that for the 2022-2023 school year the following items would be funded:</a:t>
            </a:r>
            <a:endParaRPr/>
          </a:p>
        </p:txBody>
      </p:sp>
      <p:sp>
        <p:nvSpPr>
          <p:cNvPr id="217" name="Google Shape;217;p14"/>
          <p:cNvSpPr txBox="1"/>
          <p:nvPr/>
        </p:nvSpPr>
        <p:spPr>
          <a:xfrm>
            <a:off x="1623200" y="2945500"/>
            <a:ext cx="6727800" cy="30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ts val="2300"/>
              <a:buFont typeface="Corbel"/>
              <a:buChar char="●"/>
            </a:pPr>
            <a:r>
              <a:rPr b="0" i="0" lang="en-US" sz="23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Academic Coaches</a:t>
            </a:r>
            <a:endParaRPr b="0" i="0" sz="2300" u="none" cap="none" strike="noStrike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300"/>
              <a:buFont typeface="Corbel"/>
              <a:buChar char="●"/>
            </a:pPr>
            <a:r>
              <a:rPr b="0" i="0" lang="en-US" sz="23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Teachers and Paraprofessionals</a:t>
            </a:r>
            <a:endParaRPr b="0" i="0" sz="23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300"/>
              <a:buFont typeface="Corbel"/>
              <a:buChar char="●"/>
            </a:pPr>
            <a:r>
              <a:rPr b="0" i="0" lang="en-US" sz="23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Family Engagement Liaisons</a:t>
            </a:r>
            <a:endParaRPr b="0" i="0" sz="23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300"/>
              <a:buFont typeface="Corbel"/>
              <a:buChar char="●"/>
            </a:pPr>
            <a:r>
              <a:rPr b="0" i="0" lang="en-US" sz="23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Technology Tools</a:t>
            </a:r>
            <a:endParaRPr b="0" i="0" sz="23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300"/>
              <a:buFont typeface="Corbel"/>
              <a:buChar char="●"/>
            </a:pPr>
            <a:r>
              <a:rPr b="0" i="0" lang="en-US" sz="23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Parent Resource Area</a:t>
            </a:r>
            <a:endParaRPr b="0" i="0" sz="23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300"/>
              <a:buFont typeface="Corbel"/>
              <a:buChar char="●"/>
            </a:pPr>
            <a:r>
              <a:rPr b="0" i="0" lang="en-US" sz="23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Parent Workshops During the Year</a:t>
            </a:r>
            <a:endParaRPr b="0" i="0" sz="23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32715" lvl="0" marL="273050" marR="0" rtl="0" algn="l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5"/>
          <p:cNvSpPr txBox="1"/>
          <p:nvPr>
            <p:ph type="title"/>
          </p:nvPr>
        </p:nvSpPr>
        <p:spPr>
          <a:xfrm>
            <a:off x="982125" y="2"/>
            <a:ext cx="7704600" cy="8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Contacting the Staff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223" name="Google Shape;223;p15"/>
          <p:cNvSpPr txBox="1"/>
          <p:nvPr>
            <p:ph idx="1" type="body"/>
          </p:nvPr>
        </p:nvSpPr>
        <p:spPr>
          <a:xfrm>
            <a:off x="874900" y="824800"/>
            <a:ext cx="8269200" cy="40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80"/>
              <a:buChar char="•"/>
            </a:pPr>
            <a:r>
              <a:rPr lang="en-US"/>
              <a:t>Administrators:</a:t>
            </a:r>
            <a:endParaRPr/>
          </a:p>
          <a:p>
            <a:pPr indent="-2730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"/>
              <a:buChar char="•"/>
            </a:pPr>
            <a:r>
              <a:rPr lang="en-US" sz="1800"/>
              <a:t>Dr. Josh Purvis, Principal:  </a:t>
            </a:r>
            <a:r>
              <a:rPr lang="en-US" sz="1800" u="sng">
                <a:solidFill>
                  <a:schemeClr val="hlink"/>
                </a:solidFill>
                <a:hlinkClick r:id="rId3"/>
              </a:rPr>
              <a:t>josh.purvis@colquitt.k12.ga.us</a:t>
            </a:r>
            <a:endParaRPr sz="1800"/>
          </a:p>
          <a:p>
            <a:pPr indent="-2730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"/>
              <a:buChar char="•"/>
            </a:pPr>
            <a:r>
              <a:rPr lang="en-US" sz="1800"/>
              <a:t>Dr. Ben Pitchford, Assistant Principal: </a:t>
            </a:r>
            <a:r>
              <a:rPr lang="en-US" sz="1800" u="sng">
                <a:solidFill>
                  <a:schemeClr val="hlink"/>
                </a:solidFill>
                <a:hlinkClick r:id="rId4"/>
              </a:rPr>
              <a:t>ben.pitchford@colquitt.k12.ga.us</a:t>
            </a:r>
            <a:r>
              <a:rPr lang="en-US" sz="1800"/>
              <a:t> </a:t>
            </a:r>
            <a:endParaRPr sz="1800"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80"/>
              <a:buChar char="•"/>
            </a:pPr>
            <a:r>
              <a:rPr lang="en-US"/>
              <a:t>Teachers</a:t>
            </a:r>
            <a:endParaRPr/>
          </a:p>
          <a:p>
            <a:pPr indent="-2730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"/>
              <a:buChar char="•"/>
            </a:pPr>
            <a:r>
              <a:rPr lang="en-US" sz="1800"/>
              <a:t>firstname.lastname@colquitt.k12.ga.us</a:t>
            </a:r>
            <a:endParaRPr sz="1800"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80"/>
              <a:buChar char="•"/>
            </a:pPr>
            <a:r>
              <a:rPr lang="en-US"/>
              <a:t>Liaison</a:t>
            </a:r>
            <a:endParaRPr/>
          </a:p>
          <a:p>
            <a:pPr indent="-2730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"/>
              <a:buChar char="•"/>
            </a:pPr>
            <a:r>
              <a:rPr lang="en-US" sz="1800"/>
              <a:t>Staci Cortez:  </a:t>
            </a:r>
            <a:r>
              <a:rPr lang="en-US" sz="1800" u="sng">
                <a:solidFill>
                  <a:schemeClr val="hlink"/>
                </a:solidFill>
                <a:hlinkClick r:id="rId5"/>
              </a:rPr>
              <a:t>staci.cortez@colquitt.k12.ga.us</a:t>
            </a:r>
            <a:r>
              <a:rPr lang="en-US" sz="1800"/>
              <a:t> </a:t>
            </a:r>
            <a:endParaRPr sz="1800"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80"/>
              <a:buChar char="•"/>
            </a:pPr>
            <a:r>
              <a:rPr lang="en-US"/>
              <a:t>Social Worker</a:t>
            </a:r>
            <a:endParaRPr/>
          </a:p>
          <a:p>
            <a:pPr indent="-2730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"/>
              <a:buChar char="•"/>
            </a:pPr>
            <a:r>
              <a:rPr lang="en-US" sz="1800"/>
              <a:t>Angie Kling:  </a:t>
            </a:r>
            <a:r>
              <a:rPr lang="en-US" sz="1800" u="sng">
                <a:solidFill>
                  <a:schemeClr val="hlink"/>
                </a:solidFill>
                <a:hlinkClick r:id="rId6"/>
              </a:rPr>
              <a:t>angela.kling@colquitt.k12.ga.us</a:t>
            </a:r>
            <a:r>
              <a:rPr lang="en-US" sz="1800"/>
              <a:t> </a:t>
            </a:r>
            <a:endParaRPr sz="1800"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80"/>
              <a:buChar char="•"/>
            </a:pPr>
            <a:r>
              <a:rPr lang="en-US"/>
              <a:t>Guidance Counselor</a:t>
            </a:r>
            <a:endParaRPr/>
          </a:p>
          <a:p>
            <a:pPr indent="-2730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"/>
              <a:buChar char="•"/>
            </a:pPr>
            <a:r>
              <a:rPr lang="en-US" sz="1800"/>
              <a:t>Adrien (O’Brien) Martin:  </a:t>
            </a:r>
            <a:r>
              <a:rPr lang="en-US" sz="1800" u="sng">
                <a:solidFill>
                  <a:schemeClr val="hlink"/>
                </a:solidFill>
                <a:hlinkClick r:id="rId7"/>
              </a:rPr>
              <a:t>adrien.obrien@colquitt.k12.ga.us</a:t>
            </a:r>
            <a:r>
              <a:rPr lang="en-US" sz="1800"/>
              <a:t> </a:t>
            </a:r>
            <a:endParaRPr sz="1800"/>
          </a:p>
        </p:txBody>
      </p:sp>
      <p:pic>
        <p:nvPicPr>
          <p:cNvPr descr="C:\Users\debbur77\AppData\Local\Microsoft\Windows\Temporary Internet Files\Content.IE5\8FTXCCOM\MC900442124[1].png" id="224" name="Google Shape;224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416113" y="5106501"/>
            <a:ext cx="1371375" cy="1371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Program Files (x86)\Microsoft Office\MEDIA\CAGCAT10\j0332268.wmf" id="225" name="Google Shape;225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739275" y="5093915"/>
            <a:ext cx="1223112" cy="13824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debbur77\AppData\Local\Microsoft\Windows\Temporary Internet Files\Content.IE5\0AW807US\MC900382578[1].jpg" id="226" name="Google Shape;226;p1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552007" y="4954000"/>
            <a:ext cx="167640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debbur77\AppData\Local\Microsoft\Windows\Temporary Internet Files\Content.IE5\0AW807US\MC900434824[1].png" id="227" name="Google Shape;227;p1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397386" y="5106513"/>
            <a:ext cx="1371372" cy="1371372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15"/>
          <p:cNvSpPr txBox="1"/>
          <p:nvPr/>
        </p:nvSpPr>
        <p:spPr>
          <a:xfrm rot="690796">
            <a:off x="1621053" y="5344750"/>
            <a:ext cx="1094217" cy="64630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Write us a note!</a:t>
            </a:r>
            <a:endParaRPr b="0" i="0" sz="1500" u="none" cap="none" strike="noStrike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229" name="Google Shape;229;p15"/>
          <p:cNvSpPr txBox="1"/>
          <p:nvPr/>
        </p:nvSpPr>
        <p:spPr>
          <a:xfrm>
            <a:off x="3554763" y="5584438"/>
            <a:ext cx="1094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Email us!</a:t>
            </a:r>
            <a:endParaRPr b="0" i="0" sz="1500" u="none" cap="none" strike="noStrike">
              <a:solidFill>
                <a:schemeClr val="lt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230" name="Google Shape;230;p15"/>
          <p:cNvSpPr txBox="1"/>
          <p:nvPr/>
        </p:nvSpPr>
        <p:spPr>
          <a:xfrm>
            <a:off x="5552000" y="4954000"/>
            <a:ext cx="16764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Make an appointment to come in!</a:t>
            </a:r>
            <a:endParaRPr b="1" i="0" sz="1200" u="none" cap="none" strike="noStrike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698 Hwy 319 South</a:t>
            </a:r>
            <a:endParaRPr b="1" i="0" sz="1200" u="none" cap="none" strike="noStrike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Moultrie, GA 31768</a:t>
            </a:r>
            <a:endParaRPr b="1" i="0" sz="1200" u="none" cap="none" strike="noStrike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231" name="Google Shape;231;p15"/>
          <p:cNvSpPr txBox="1"/>
          <p:nvPr/>
        </p:nvSpPr>
        <p:spPr>
          <a:xfrm>
            <a:off x="7803778" y="5438801"/>
            <a:ext cx="10941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Give us a call!</a:t>
            </a:r>
            <a:endParaRPr b="0" i="0" sz="1100" u="none" cap="none" strike="noStrike">
              <a:solidFill>
                <a:schemeClr val="lt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229-890-6184</a:t>
            </a:r>
            <a:endParaRPr b="0" i="0" sz="1100" u="none" cap="none" strike="noStrike">
              <a:solidFill>
                <a:schemeClr val="lt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/>
          <p:nvPr>
            <p:ph type="title"/>
          </p:nvPr>
        </p:nvSpPr>
        <p:spPr>
          <a:xfrm>
            <a:off x="982438" y="310651"/>
            <a:ext cx="7704600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Questions?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pic>
        <p:nvPicPr>
          <p:cNvPr descr="C:\Users\debbur77\AppData\Local\Microsoft\Windows\Temporary Internet Files\Content.IE5\ZDNE8OVQ\MC900441498[1].png" id="237" name="Google Shape;237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2450" y="0"/>
            <a:ext cx="1345200" cy="1345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debbur77\AppData\Local\Microsoft\Windows\Temporary Internet Files\Content.IE5\ZDNE8OVQ\MC900441498[1].png" id="238" name="Google Shape;238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98800" y="0"/>
            <a:ext cx="1345200" cy="134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6"/>
          <p:cNvSpPr txBox="1"/>
          <p:nvPr/>
        </p:nvSpPr>
        <p:spPr>
          <a:xfrm>
            <a:off x="813900" y="1345200"/>
            <a:ext cx="8330100" cy="51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562" lvl="0" marL="182562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Call </a:t>
            </a:r>
            <a:r>
              <a:rPr b="1" i="1" lang="en-US" sz="22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Staci Cortez, Sunset’s Liaison</a:t>
            </a:r>
            <a:r>
              <a:rPr b="0" i="1" lang="en-US" sz="22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at 229-890-6148 or email her at </a:t>
            </a:r>
            <a:r>
              <a:rPr b="0" i="1" lang="en-US" sz="2200" u="sng" cap="none" strike="noStrike">
                <a:solidFill>
                  <a:srgbClr val="AD1F1F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staci.cortez@colquitt.k12.ga.us</a:t>
            </a:r>
            <a:r>
              <a:rPr b="0" i="1" lang="en-US" sz="22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to help answer any questions you may have.</a:t>
            </a:r>
            <a:endParaRPr b="0" i="1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sng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US" sz="2100" u="sng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District Resources</a:t>
            </a:r>
            <a:r>
              <a:rPr b="0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21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If you have any questions, please contact staff in the </a:t>
            </a:r>
            <a:r>
              <a:rPr b="1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CCSS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Federal Programs Department</a:t>
            </a:r>
            <a:r>
              <a:rPr b="0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at</a:t>
            </a:r>
            <a:r>
              <a:rPr b="1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229-890-6200.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1" i="0" sz="21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100"/>
              <a:buFont typeface="Noto Sans Symbols"/>
              <a:buChar char="●"/>
            </a:pPr>
            <a:r>
              <a:rPr b="1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Todd Hall</a:t>
            </a:r>
            <a:r>
              <a:rPr b="0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, Director of Federal Programs 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100"/>
              <a:buFont typeface="Noto Sans Symbols"/>
              <a:buChar char="●"/>
            </a:pPr>
            <a:r>
              <a:rPr b="1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Jeff Horne</a:t>
            </a:r>
            <a:r>
              <a:rPr b="0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, Asst. Federal Programs Director/Migrant Coordinator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100"/>
              <a:buFont typeface="Noto Sans Symbols"/>
              <a:buChar char="●"/>
            </a:pPr>
            <a:r>
              <a:rPr b="1" lang="en-US" sz="2100">
                <a:solidFill>
                  <a:srgbClr val="404040"/>
                </a:solidFill>
              </a:rPr>
              <a:t>Mary Beth Montgomery</a:t>
            </a:r>
            <a:r>
              <a:rPr b="0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, Title I Parent and Family Engagement Director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100"/>
              <a:buFont typeface="Noto Sans Symbols"/>
              <a:buChar char="●"/>
            </a:pPr>
            <a:r>
              <a:rPr b="1" lang="en-US" sz="2100">
                <a:solidFill>
                  <a:srgbClr val="404040"/>
                </a:solidFill>
              </a:rPr>
              <a:t>Charla Brinson</a:t>
            </a:r>
            <a:r>
              <a:rPr b="0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, ESOL Director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100"/>
              <a:buFont typeface="Noto Sans Symbols"/>
              <a:buChar char="●"/>
            </a:pPr>
            <a:r>
              <a:rPr b="1" lang="en-US" sz="2100">
                <a:solidFill>
                  <a:srgbClr val="404040"/>
                </a:solidFill>
              </a:rPr>
              <a:t>Denise Pope</a:t>
            </a:r>
            <a:r>
              <a:rPr b="0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, Homeless Liaison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562" lvl="0" marL="1825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F0A22E"/>
              </a:buClr>
              <a:buSzPts val="2100"/>
              <a:buFont typeface="Noto Sans Symbols"/>
              <a:buChar char="●"/>
            </a:pPr>
            <a:r>
              <a:rPr b="1" lang="en-US" sz="2100">
                <a:solidFill>
                  <a:srgbClr val="404040"/>
                </a:solidFill>
              </a:rPr>
              <a:t>Brianne Tomlinson</a:t>
            </a:r>
            <a:r>
              <a:rPr b="0" i="0" lang="en-US" sz="2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, Federal Programs Secretary</a:t>
            </a:r>
            <a:endParaRPr b="0" i="0" sz="21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ec76affbf5_0_0"/>
          <p:cNvSpPr txBox="1"/>
          <p:nvPr>
            <p:ph type="title"/>
          </p:nvPr>
        </p:nvSpPr>
        <p:spPr>
          <a:xfrm>
            <a:off x="982125" y="457200"/>
            <a:ext cx="7704600" cy="122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We need your FEEDBACK!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245" name="Google Shape;245;gec76affbf5_0_0"/>
          <p:cNvSpPr txBox="1"/>
          <p:nvPr>
            <p:ph idx="1" type="body"/>
          </p:nvPr>
        </p:nvSpPr>
        <p:spPr>
          <a:xfrm>
            <a:off x="982125" y="1486425"/>
            <a:ext cx="7704600" cy="451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610"/>
              <a:buNone/>
            </a:pPr>
            <a:r>
              <a:rPr lang="en-US" sz="2700">
                <a:latin typeface="Life Savers"/>
                <a:ea typeface="Life Savers"/>
                <a:cs typeface="Life Savers"/>
                <a:sym typeface="Life Savers"/>
              </a:rPr>
              <a:t>Please click below to answer a few questions about our Annual Title I Meeting.  This will help us with our future meetings!</a:t>
            </a:r>
            <a:endParaRPr sz="2700">
              <a:latin typeface="Life Savers"/>
              <a:ea typeface="Life Savers"/>
              <a:cs typeface="Life Savers"/>
              <a:sym typeface="Life Sav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</a:pPr>
            <a:r>
              <a:t/>
            </a:r>
            <a:endParaRPr sz="2700">
              <a:latin typeface="Life Savers"/>
              <a:ea typeface="Life Savers"/>
              <a:cs typeface="Life Savers"/>
              <a:sym typeface="Life Sav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</a:pPr>
            <a:r>
              <a:t/>
            </a:r>
            <a:endParaRPr sz="2700">
              <a:latin typeface="Life Savers"/>
              <a:ea typeface="Life Savers"/>
              <a:cs typeface="Life Savers"/>
              <a:sym typeface="Life Sav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10"/>
              <a:buNone/>
            </a:pPr>
            <a:r>
              <a:t/>
            </a:r>
            <a:endParaRPr sz="2700">
              <a:latin typeface="Life Savers"/>
              <a:ea typeface="Life Savers"/>
              <a:cs typeface="Life Savers"/>
              <a:sym typeface="Life Savers"/>
            </a:endParaRPr>
          </a:p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610"/>
              <a:buNone/>
            </a:pPr>
            <a:r>
              <a:t/>
            </a:r>
            <a:endParaRPr sz="2700">
              <a:latin typeface="Life Savers"/>
              <a:ea typeface="Life Savers"/>
              <a:cs typeface="Life Savers"/>
              <a:sym typeface="Life Savers"/>
            </a:endParaRPr>
          </a:p>
        </p:txBody>
      </p:sp>
      <p:pic>
        <p:nvPicPr>
          <p:cNvPr id="246" name="Google Shape;246;gec76affbf5_0_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5438" y="3644458"/>
            <a:ext cx="2957975" cy="291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/>
          <p:nvPr>
            <p:ph type="title"/>
          </p:nvPr>
        </p:nvSpPr>
        <p:spPr>
          <a:xfrm>
            <a:off x="1033033" y="1"/>
            <a:ext cx="77046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Title I Programs Can Help: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150" name="Google Shape;150;p2"/>
          <p:cNvSpPr txBox="1"/>
          <p:nvPr>
            <p:ph idx="1" type="body"/>
          </p:nvPr>
        </p:nvSpPr>
        <p:spPr>
          <a:xfrm>
            <a:off x="711675" y="1853950"/>
            <a:ext cx="8229600" cy="407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880"/>
              <a:buChar char="•"/>
            </a:pPr>
            <a:r>
              <a:rPr lang="en-US" sz="2800"/>
              <a:t>children do better in school and feel better about themselves.</a:t>
            </a:r>
            <a:endParaRPr sz="2800"/>
          </a:p>
          <a:p>
            <a:pPr indent="-64770" lvl="0" marL="285750" rtl="0" algn="l">
              <a:lnSpc>
                <a:spcPct val="80000"/>
              </a:lnSpc>
              <a:spcBef>
                <a:spcPts val="1080"/>
              </a:spcBef>
              <a:spcAft>
                <a:spcPts val="0"/>
              </a:spcAft>
              <a:buSzPts val="3480"/>
              <a:buNone/>
            </a:pPr>
            <a:r>
              <a:t/>
            </a:r>
            <a:endParaRPr sz="2800"/>
          </a:p>
          <a:p>
            <a:pPr indent="-285750" lvl="0" marL="285750" rtl="0" algn="l">
              <a:lnSpc>
                <a:spcPct val="80000"/>
              </a:lnSpc>
              <a:spcBef>
                <a:spcPts val="1080"/>
              </a:spcBef>
              <a:spcAft>
                <a:spcPts val="0"/>
              </a:spcAft>
              <a:buSzPts val="3880"/>
              <a:buChar char="•"/>
            </a:pPr>
            <a:r>
              <a:rPr lang="en-US" sz="2800"/>
              <a:t>teachers understand the needs and concerns of students and parents.</a:t>
            </a:r>
            <a:endParaRPr sz="2800"/>
          </a:p>
          <a:p>
            <a:pPr indent="-64770" lvl="0" marL="285750" rtl="0" algn="l">
              <a:lnSpc>
                <a:spcPct val="80000"/>
              </a:lnSpc>
              <a:spcBef>
                <a:spcPts val="1080"/>
              </a:spcBef>
              <a:spcAft>
                <a:spcPts val="0"/>
              </a:spcAft>
              <a:buSzPts val="3480"/>
              <a:buNone/>
            </a:pPr>
            <a:r>
              <a:t/>
            </a:r>
            <a:endParaRPr sz="2800"/>
          </a:p>
          <a:p>
            <a:pPr indent="-285750" lvl="0" marL="285750" rtl="0" algn="l">
              <a:lnSpc>
                <a:spcPct val="80000"/>
              </a:lnSpc>
              <a:spcBef>
                <a:spcPts val="1080"/>
              </a:spcBef>
              <a:spcAft>
                <a:spcPts val="0"/>
              </a:spcAft>
              <a:buSzPts val="3880"/>
              <a:buChar char="•"/>
            </a:pPr>
            <a:r>
              <a:rPr lang="en-US" sz="2800"/>
              <a:t>parents understand their child and be more involved in the child’s education.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/>
          <p:nvPr>
            <p:ph type="title"/>
          </p:nvPr>
        </p:nvSpPr>
        <p:spPr>
          <a:xfrm>
            <a:off x="982125" y="0"/>
            <a:ext cx="7704600" cy="123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What is a Title I School?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156" name="Google Shape;156;p3"/>
          <p:cNvSpPr txBox="1"/>
          <p:nvPr>
            <p:ph idx="1" type="body"/>
          </p:nvPr>
        </p:nvSpPr>
        <p:spPr>
          <a:xfrm>
            <a:off x="1045725" y="1282850"/>
            <a:ext cx="7704600" cy="520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19"/>
              <a:buChar char="•"/>
            </a:pPr>
            <a:r>
              <a:rPr lang="en-US" sz="2329"/>
              <a:t>Being a Title I school means receiving federal funding (Title I dollars) to </a:t>
            </a:r>
            <a:r>
              <a:rPr lang="en-US" sz="2329" u="sng"/>
              <a:t>supplement</a:t>
            </a:r>
            <a:r>
              <a:rPr lang="en-US" sz="2329"/>
              <a:t> the school’s existing programs.  These dollars are used for…</a:t>
            </a:r>
            <a:endParaRPr sz="2529"/>
          </a:p>
          <a:p>
            <a:pPr indent="-310610" lvl="1" marL="742950" rtl="0" algn="l">
              <a:lnSpc>
                <a:spcPct val="100000"/>
              </a:lnSpc>
              <a:spcBef>
                <a:spcPts val="906"/>
              </a:spcBef>
              <a:spcAft>
                <a:spcPts val="0"/>
              </a:spcAft>
              <a:buSzPts val="2610"/>
              <a:buChar char="•"/>
            </a:pPr>
            <a:r>
              <a:rPr lang="en-US" sz="1800"/>
              <a:t>identifying students experiencing academic difficulties and providing timely assistance to help these students’ meet the state’s challenging content standards.</a:t>
            </a:r>
            <a:endParaRPr/>
          </a:p>
          <a:p>
            <a:pPr indent="-310610" lvl="1" marL="742950" rtl="0" algn="l">
              <a:lnSpc>
                <a:spcPct val="100000"/>
              </a:lnSpc>
              <a:spcBef>
                <a:spcPts val="906"/>
              </a:spcBef>
              <a:spcAft>
                <a:spcPts val="0"/>
              </a:spcAft>
              <a:buSzPts val="2610"/>
              <a:buChar char="•"/>
            </a:pPr>
            <a:r>
              <a:rPr lang="en-US" sz="1800"/>
              <a:t>purchasing supplemental staff/programs/materials/supplies.</a:t>
            </a:r>
            <a:endParaRPr/>
          </a:p>
          <a:p>
            <a:pPr indent="-310610" lvl="1" marL="742950" rtl="0" algn="l">
              <a:lnSpc>
                <a:spcPct val="100000"/>
              </a:lnSpc>
              <a:spcBef>
                <a:spcPts val="906"/>
              </a:spcBef>
              <a:spcAft>
                <a:spcPts val="0"/>
              </a:spcAft>
              <a:buSzPts val="2610"/>
              <a:buChar char="•"/>
            </a:pPr>
            <a:r>
              <a:rPr lang="en-US" sz="1800"/>
              <a:t>conducting parent engagement meetings/trainings/activities.</a:t>
            </a:r>
            <a:endParaRPr/>
          </a:p>
          <a:p>
            <a:pPr indent="-310610" lvl="1" marL="742950" rtl="0" algn="l">
              <a:lnSpc>
                <a:spcPct val="100000"/>
              </a:lnSpc>
              <a:spcBef>
                <a:spcPts val="906"/>
              </a:spcBef>
              <a:spcAft>
                <a:spcPts val="0"/>
              </a:spcAft>
              <a:buSzPts val="2610"/>
              <a:buChar char="•"/>
            </a:pPr>
            <a:r>
              <a:rPr lang="en-US" sz="1800"/>
              <a:t>recruiting/hiring/retaining professionally qualified teachers.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SzPts val="1450"/>
              <a:buFont typeface="Corbel"/>
              <a:buNone/>
            </a:pPr>
            <a:r>
              <a:t/>
            </a:r>
            <a:endParaRPr sz="1000"/>
          </a:p>
          <a:p>
            <a:pPr indent="-285750" lvl="0" marL="285750" rtl="0" algn="l">
              <a:lnSpc>
                <a:spcPct val="100000"/>
              </a:lnSpc>
              <a:spcBef>
                <a:spcPts val="974"/>
              </a:spcBef>
              <a:spcAft>
                <a:spcPts val="0"/>
              </a:spcAft>
              <a:buSzPts val="3190"/>
              <a:buChar char="•"/>
            </a:pPr>
            <a:r>
              <a:rPr lang="en-US" sz="2200"/>
              <a:t>Being a Title I school also means family engagement and parents’ rights.   </a:t>
            </a:r>
            <a:endParaRPr/>
          </a:p>
          <a:p>
            <a:pPr indent="-97917" lvl="0" marL="285750" rtl="0" algn="l">
              <a:lnSpc>
                <a:spcPct val="100000"/>
              </a:lnSpc>
              <a:spcBef>
                <a:spcPts val="1008"/>
              </a:spcBef>
              <a:spcAft>
                <a:spcPts val="0"/>
              </a:spcAft>
              <a:buSzPts val="34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/>
          <p:nvPr>
            <p:ph type="title"/>
          </p:nvPr>
        </p:nvSpPr>
        <p:spPr>
          <a:xfrm>
            <a:off x="982125" y="0"/>
            <a:ext cx="7704600" cy="133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Title I Funds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162" name="Google Shape;162;p4"/>
          <p:cNvSpPr txBox="1"/>
          <p:nvPr>
            <p:ph idx="1" type="body"/>
          </p:nvPr>
        </p:nvSpPr>
        <p:spPr>
          <a:xfrm>
            <a:off x="982125" y="1486428"/>
            <a:ext cx="7704600" cy="451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20000"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5000"/>
              <a:buChar char="•"/>
            </a:pPr>
            <a:r>
              <a:rPr lang="en-US"/>
              <a:t>Any local educational agency (school district) with a Title I allocation exceeding $500,000 is required by law to set aside 1% of its Title I allocation for parental engagement.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736"/>
              </a:spcBef>
              <a:spcAft>
                <a:spcPts val="0"/>
              </a:spcAft>
              <a:buSzPct val="145000"/>
              <a:buFont typeface="Corbel"/>
              <a:buNone/>
            </a:pPr>
            <a:r>
              <a:t/>
            </a:r>
            <a:endParaRPr sz="800"/>
          </a:p>
          <a:p>
            <a:pPr indent="-285750" lvl="0" marL="285750" rtl="0" algn="l">
              <a:lnSpc>
                <a:spcPct val="100000"/>
              </a:lnSpc>
              <a:spcBef>
                <a:spcPts val="1008"/>
              </a:spcBef>
              <a:spcAft>
                <a:spcPts val="0"/>
              </a:spcAft>
              <a:buSzPct val="145000"/>
              <a:buChar char="•"/>
            </a:pPr>
            <a:r>
              <a:rPr lang="en-US"/>
              <a:t>Of that 1%, 10% may be reserved at the school district for system-wide initiatives related to family engagement.  The remaining 90% must be allocated to all Title I schools in the district.  Therefore, each Title I school receives its portion of the 90% to implement school-level family engagement.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736"/>
              </a:spcBef>
              <a:spcAft>
                <a:spcPts val="0"/>
              </a:spcAft>
              <a:buSzPct val="145000"/>
              <a:buFont typeface="Corbel"/>
              <a:buNone/>
            </a:pPr>
            <a:r>
              <a:t/>
            </a:r>
            <a:endParaRPr sz="800"/>
          </a:p>
          <a:p>
            <a:pPr indent="-285750" lvl="0" marL="285750" rtl="0" algn="l">
              <a:lnSpc>
                <a:spcPct val="100000"/>
              </a:lnSpc>
              <a:spcBef>
                <a:spcPts val="1042"/>
              </a:spcBef>
              <a:spcAft>
                <a:spcPts val="0"/>
              </a:spcAft>
              <a:buSzPct val="145000"/>
              <a:buChar char="•"/>
            </a:pPr>
            <a:r>
              <a:rPr b="1" lang="en-US" sz="2600"/>
              <a:t>You, as Title I parents, have the right to be involved in how this money is spent.</a:t>
            </a:r>
            <a:endParaRPr/>
          </a:p>
          <a:p>
            <a:pPr indent="-97917" lvl="0" marL="285750" rtl="0" algn="l">
              <a:lnSpc>
                <a:spcPct val="100000"/>
              </a:lnSpc>
              <a:spcBef>
                <a:spcPts val="1008"/>
              </a:spcBef>
              <a:spcAft>
                <a:spcPts val="0"/>
              </a:spcAft>
              <a:buSzPct val="14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"/>
          <p:cNvSpPr txBox="1"/>
          <p:nvPr>
            <p:ph type="title"/>
          </p:nvPr>
        </p:nvSpPr>
        <p:spPr>
          <a:xfrm>
            <a:off x="982125" y="88200"/>
            <a:ext cx="7704600" cy="125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School-wide or Targeted Assistance 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168" name="Google Shape;168;p5"/>
          <p:cNvSpPr txBox="1"/>
          <p:nvPr>
            <p:ph idx="1" type="body"/>
          </p:nvPr>
        </p:nvSpPr>
        <p:spPr>
          <a:xfrm>
            <a:off x="982125" y="1231950"/>
            <a:ext cx="7704600" cy="476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6477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b="1" lang="en-US" sz="2600" u="sng">
                <a:latin typeface="Life Savers"/>
                <a:ea typeface="Life Savers"/>
                <a:cs typeface="Life Savers"/>
                <a:sym typeface="Life Savers"/>
              </a:rPr>
              <a:t>2022-2023 School Goals</a:t>
            </a:r>
            <a:endParaRPr b="1" sz="2600" u="sng">
              <a:latin typeface="Life Savers"/>
              <a:ea typeface="Life Savers"/>
              <a:cs typeface="Life Savers"/>
              <a:sym typeface="Life Savers"/>
            </a:endParaRPr>
          </a:p>
          <a:p>
            <a:pPr indent="-39433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"/>
              <a:buChar char="•"/>
            </a:pPr>
            <a:r>
              <a:rPr lang="en-US"/>
              <a:t>On the 2021 CCRPI report, increase the CCRPI performance indicator in reading and mathematics by 3 percent. </a:t>
            </a:r>
            <a:endParaRPr/>
          </a:p>
          <a:p>
            <a:pPr indent="-39433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"/>
              <a:buChar char="•"/>
            </a:pPr>
            <a:r>
              <a:rPr lang="en-US"/>
              <a:t>The focus for reading is:  </a:t>
            </a:r>
            <a:endParaRPr/>
          </a:p>
          <a:p>
            <a:pPr indent="-39433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"/>
              <a:buChar char="•"/>
            </a:pPr>
            <a:r>
              <a:rPr lang="en-US"/>
              <a:t>K-1: Phonics and Decoding  </a:t>
            </a:r>
            <a:endParaRPr/>
          </a:p>
          <a:p>
            <a:pPr indent="-39433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"/>
              <a:buChar char="•"/>
            </a:pPr>
            <a:r>
              <a:rPr lang="en-US"/>
              <a:t>1-5: Reading Fluency and Reading Comprehension </a:t>
            </a:r>
            <a:endParaRPr/>
          </a:p>
          <a:p>
            <a:pPr indent="-39433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"/>
              <a:buChar char="•"/>
            </a:pPr>
            <a:r>
              <a:rPr lang="en-US"/>
              <a:t>The focus for math is:  </a:t>
            </a:r>
            <a:endParaRPr/>
          </a:p>
          <a:p>
            <a:pPr indent="-39433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"/>
              <a:buChar char="•"/>
            </a:pPr>
            <a:r>
              <a:rPr lang="en-US"/>
              <a:t>K-5: Fact Fluency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 txBox="1"/>
          <p:nvPr>
            <p:ph type="title"/>
          </p:nvPr>
        </p:nvSpPr>
        <p:spPr>
          <a:xfrm>
            <a:off x="982163" y="139101"/>
            <a:ext cx="7704600" cy="9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School-Improvement Plan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174" name="Google Shape;174;p6"/>
          <p:cNvSpPr txBox="1"/>
          <p:nvPr>
            <p:ph idx="1" type="body"/>
          </p:nvPr>
        </p:nvSpPr>
        <p:spPr>
          <a:xfrm>
            <a:off x="982146" y="1636400"/>
            <a:ext cx="7704600" cy="333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2857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Planning team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Needs assessment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Strategic goals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Research based strategies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Evaluation of plan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725"/>
              <a:buFont typeface="Corbel"/>
              <a:buNone/>
            </a:pPr>
            <a:r>
              <a:t/>
            </a:r>
            <a:endParaRPr sz="500"/>
          </a:p>
          <a:p>
            <a:pPr indent="-64770" lvl="0" marL="2857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34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 txBox="1"/>
          <p:nvPr>
            <p:ph type="title"/>
          </p:nvPr>
        </p:nvSpPr>
        <p:spPr>
          <a:xfrm>
            <a:off x="982125" y="457200"/>
            <a:ext cx="7704600" cy="122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School-Improvement Plan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180" name="Google Shape;180;p7"/>
          <p:cNvSpPr txBox="1"/>
          <p:nvPr>
            <p:ph idx="1" type="body"/>
          </p:nvPr>
        </p:nvSpPr>
        <p:spPr>
          <a:xfrm>
            <a:off x="982096" y="2018100"/>
            <a:ext cx="7704600" cy="333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-2857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Student academic assessments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Information on proficiency levels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Additional assistance provided struggling students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Coordination and integration of federal funds and programs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Family Engagement Strategies, including the school Family Engagement Policy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725"/>
              <a:buFont typeface="Corbel"/>
              <a:buNone/>
            </a:pPr>
            <a:r>
              <a:t/>
            </a:r>
            <a:endParaRPr sz="500"/>
          </a:p>
          <a:p>
            <a:pPr indent="-64770" lvl="0" marL="2857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34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"/>
          <p:cNvSpPr txBox="1"/>
          <p:nvPr>
            <p:ph type="title"/>
          </p:nvPr>
        </p:nvSpPr>
        <p:spPr>
          <a:xfrm>
            <a:off x="982175" y="75500"/>
            <a:ext cx="77046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Assessments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186" name="Google Shape;186;p9"/>
          <p:cNvSpPr txBox="1"/>
          <p:nvPr/>
        </p:nvSpPr>
        <p:spPr>
          <a:xfrm>
            <a:off x="1041900" y="1117450"/>
            <a:ext cx="7924800" cy="48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ts val="2000"/>
              <a:buFont typeface="Corbel"/>
              <a:buChar char="►"/>
            </a:pPr>
            <a:r>
              <a:rPr b="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Teachers will be giving a variety of tests in the classroom to determine students’ understanding of the curriculum being taught and make decisions about upcoming instruction.</a:t>
            </a:r>
            <a:endParaRPr b="0" i="0" sz="2000" u="none" cap="none" strike="noStrike">
              <a:solidFill>
                <a:srgbClr val="40404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40404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562" lvl="0" marL="1825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ts val="2000"/>
              <a:buFont typeface="Corbel"/>
              <a:buChar char="►"/>
            </a:pPr>
            <a:r>
              <a:rPr b="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In addition to regular teacher developed tests, our system will also give the following tests/assessments:</a:t>
            </a:r>
            <a:endParaRPr b="0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01612" lvl="1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644E"/>
              </a:buClr>
              <a:buSzPts val="2000"/>
              <a:buFont typeface="Corbel"/>
              <a:buChar char="❖"/>
            </a:pPr>
            <a:r>
              <a:rPr b="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K: GKIDS throughout the year</a:t>
            </a:r>
            <a:endParaRPr b="0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01612" lvl="1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644E"/>
              </a:buClr>
              <a:buSzPts val="2000"/>
              <a:buFont typeface="Corbel"/>
              <a:buChar char="❖"/>
            </a:pPr>
            <a:r>
              <a:rPr b="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1</a:t>
            </a:r>
            <a:r>
              <a:rPr b="0" baseline="3000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st</a:t>
            </a:r>
            <a:r>
              <a:rPr b="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 and 2</a:t>
            </a:r>
            <a:r>
              <a:rPr b="0" baseline="3000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nd</a:t>
            </a:r>
            <a:r>
              <a:rPr b="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 grades: System level assessments throughout the year</a:t>
            </a:r>
            <a:endParaRPr b="0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01612" lvl="1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644E"/>
              </a:buClr>
              <a:buSzPts val="2000"/>
              <a:buFont typeface="Corbel"/>
              <a:buChar char="❖"/>
            </a:pPr>
            <a:r>
              <a:rPr b="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Reading Inventory:  Used to measure Lexile levels 3x during the year</a:t>
            </a:r>
            <a:endParaRPr b="0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01612" lvl="1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644E"/>
              </a:buClr>
              <a:buSzPts val="2000"/>
              <a:buFont typeface="Arial"/>
              <a:buChar char="❖"/>
            </a:pPr>
            <a:r>
              <a:rPr b="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3-5: System level assessments throughout the year and Georgia Milestones Assessment System (GMAS) in the spring </a:t>
            </a:r>
            <a:endParaRPr b="1" sz="2000">
              <a:solidFill>
                <a:srgbClr val="40404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01612" lvl="1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644E"/>
              </a:buClr>
              <a:buSzPts val="2000"/>
              <a:buFont typeface="Arial"/>
              <a:buChar char="❖"/>
            </a:pPr>
            <a:r>
              <a:rPr b="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WIDA  ACCESS  (English Learners)</a:t>
            </a:r>
            <a:endParaRPr b="0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40404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404040"/>
                </a:solidFill>
                <a:latin typeface="Corbel"/>
                <a:ea typeface="Corbel"/>
                <a:cs typeface="Corbel"/>
                <a:sym typeface="Corbel"/>
              </a:rPr>
              <a:t>Teachers will share more about testing as the year progresses!</a:t>
            </a:r>
            <a:endParaRPr b="0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0"/>
          <p:cNvSpPr txBox="1"/>
          <p:nvPr>
            <p:ph type="title"/>
          </p:nvPr>
        </p:nvSpPr>
        <p:spPr>
          <a:xfrm>
            <a:off x="982125" y="457200"/>
            <a:ext cx="8023200" cy="15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b="1" lang="en-US">
                <a:latin typeface="Life Savers"/>
                <a:ea typeface="Life Savers"/>
                <a:cs typeface="Life Savers"/>
                <a:sym typeface="Life Savers"/>
              </a:rPr>
              <a:t>Teacher Professional Qualifications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192" name="Google Shape;192;p10"/>
          <p:cNvSpPr txBox="1"/>
          <p:nvPr>
            <p:ph idx="1" type="body"/>
          </p:nvPr>
        </p:nvSpPr>
        <p:spPr>
          <a:xfrm>
            <a:off x="1141396" y="1890875"/>
            <a:ext cx="7704600" cy="333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80"/>
              <a:buChar char="•"/>
            </a:pPr>
            <a:r>
              <a:rPr lang="en-US" sz="2600"/>
              <a:t>You, as Title I Parents, have the right to request the qualifications of your child’s teachers.</a:t>
            </a:r>
            <a:endParaRPr sz="2600"/>
          </a:p>
          <a:p>
            <a:pPr indent="-285750" lvl="0" marL="285750" rtl="0" algn="l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SzPts val="1015"/>
              <a:buFont typeface="Corbel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34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2014-08-18T19:25:43Z</dcterms:created>
  <dc:creator>Debbie Burnette</dc:creator>
</cp:coreProperties>
</file>