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embeddedFontLst>
    <p:embeddedFont>
      <p:font typeface="Corbel"/>
      <p:regular r:id="rId23"/>
      <p:bold r:id="rId24"/>
      <p:italic r:id="rId25"/>
      <p:boldItalic r:id="rId26"/>
    </p:embeddedFont>
    <p:embeddedFont>
      <p:font typeface="Life Savers"/>
      <p:regular r:id="rId27"/>
      <p:bold r:id="rId28"/>
    </p:embeddedFont>
    <p:embeddedFont>
      <p:font typeface="Libre Baskerville"/>
      <p:regular r:id="rId29"/>
      <p:bold r:id="rId30"/>
      <p:italic r:id="rId31"/>
    </p:embeddedFont>
    <p:embeddedFont>
      <p:font typeface="Chelsea Market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hLJ2QyX2h8yPkB70uR+4tdddW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orbel-bold.fntdata"/><Relationship Id="rId23" Type="http://schemas.openxmlformats.org/officeDocument/2006/relationships/font" Target="fonts/Corb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rbel-boldItalic.fntdata"/><Relationship Id="rId25" Type="http://schemas.openxmlformats.org/officeDocument/2006/relationships/font" Target="fonts/Corbel-italic.fntdata"/><Relationship Id="rId28" Type="http://schemas.openxmlformats.org/officeDocument/2006/relationships/font" Target="fonts/LifeSavers-bold.fntdata"/><Relationship Id="rId27" Type="http://schemas.openxmlformats.org/officeDocument/2006/relationships/font" Target="fonts/LifeSaver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ibreBaskervill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breBaskerville-italic.fntdata"/><Relationship Id="rId30" Type="http://schemas.openxmlformats.org/officeDocument/2006/relationships/font" Target="fonts/LibreBaskerville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ChelseaMarket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2" name="Google Shape;3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c7f10e05c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ec7f10e05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6" name="Google Shape;32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8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20" name="Google Shape;20;p18"/>
            <p:cNvSpPr/>
            <p:nvPr/>
          </p:nvSpPr>
          <p:spPr>
            <a:xfrm>
              <a:off x="641350" y="0"/>
              <a:ext cx="1365250" cy="3971925"/>
            </a:xfrm>
            <a:custGeom>
              <a:rect b="b" l="l" r="r" t="t"/>
              <a:pathLst>
                <a:path extrusionOk="0" h="2502" w="86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18"/>
            <p:cNvSpPr/>
            <p:nvPr/>
          </p:nvSpPr>
          <p:spPr>
            <a:xfrm>
              <a:off x="203200" y="0"/>
              <a:ext cx="1336675" cy="3862388"/>
            </a:xfrm>
            <a:custGeom>
              <a:rect b="b" l="l" r="r" t="t"/>
              <a:pathLst>
                <a:path extrusionOk="0" h="2433" w="842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18"/>
            <p:cNvSpPr/>
            <p:nvPr/>
          </p:nvSpPr>
          <p:spPr>
            <a:xfrm>
              <a:off x="207963" y="3776663"/>
              <a:ext cx="1936750" cy="3081338"/>
            </a:xfrm>
            <a:custGeom>
              <a:rect b="b" l="l" r="r" t="t"/>
              <a:pathLst>
                <a:path extrusionOk="0" h="1941" w="122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18"/>
            <p:cNvSpPr/>
            <p:nvPr/>
          </p:nvSpPr>
          <p:spPr>
            <a:xfrm>
              <a:off x="646113" y="3886200"/>
              <a:ext cx="2373313" cy="2971800"/>
            </a:xfrm>
            <a:custGeom>
              <a:rect b="b" l="l" r="r" t="t"/>
              <a:pathLst>
                <a:path extrusionOk="0" h="1872" w="1495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4" name="Google Shape;24;p18"/>
            <p:cNvSpPr/>
            <p:nvPr/>
          </p:nvSpPr>
          <p:spPr>
            <a:xfrm>
              <a:off x="641350" y="3881438"/>
              <a:ext cx="3340100" cy="2976563"/>
            </a:xfrm>
            <a:custGeom>
              <a:rect b="b" l="l" r="r" t="t"/>
              <a:pathLst>
                <a:path extrusionOk="0" h="1875" w="2104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5" name="Google Shape;25;p18"/>
            <p:cNvSpPr/>
            <p:nvPr/>
          </p:nvSpPr>
          <p:spPr>
            <a:xfrm>
              <a:off x="203200" y="3771900"/>
              <a:ext cx="2660650" cy="3086100"/>
            </a:xfrm>
            <a:custGeom>
              <a:rect b="b" l="l" r="r" t="t"/>
              <a:pathLst>
                <a:path extrusionOk="0" h="1944" w="1676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18"/>
          <p:cNvSpPr txBox="1"/>
          <p:nvPr>
            <p:ph type="ctrTitle"/>
          </p:nvPr>
        </p:nvSpPr>
        <p:spPr>
          <a:xfrm>
            <a:off x="1739673" y="914401"/>
            <a:ext cx="6947127" cy="34882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subTitle"/>
          </p:nvPr>
        </p:nvSpPr>
        <p:spPr>
          <a:xfrm>
            <a:off x="2924238" y="4402666"/>
            <a:ext cx="5762563" cy="13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7325773" y="6117336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623733" y="6117336"/>
            <a:ext cx="36094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275320" y="6117336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8"/>
          <p:cNvSpPr/>
          <p:nvPr/>
        </p:nvSpPr>
        <p:spPr>
          <a:xfrm>
            <a:off x="203200" y="3771900"/>
            <a:ext cx="361950" cy="90488"/>
          </a:xfrm>
          <a:custGeom>
            <a:rect b="b" l="l" r="r" t="t"/>
            <a:pathLst>
              <a:path extrusionOk="0" h="57" w="228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32" name="Google Shape;32;p18"/>
          <p:cNvSpPr/>
          <p:nvPr/>
        </p:nvSpPr>
        <p:spPr>
          <a:xfrm>
            <a:off x="560388" y="3867150"/>
            <a:ext cx="61913" cy="80963"/>
          </a:xfrm>
          <a:custGeom>
            <a:rect b="b" l="l" r="r" t="t"/>
            <a:pathLst>
              <a:path extrusionOk="0" h="51" w="39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/>
          <p:nvPr>
            <p:ph type="title"/>
          </p:nvPr>
        </p:nvSpPr>
        <p:spPr>
          <a:xfrm>
            <a:off x="1113523" y="4732865"/>
            <a:ext cx="751599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/>
          <p:nvPr>
            <p:ph idx="2" type="pic"/>
          </p:nvPr>
        </p:nvSpPr>
        <p:spPr>
          <a:xfrm>
            <a:off x="1789975" y="932112"/>
            <a:ext cx="6171065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7"/>
          <p:cNvSpPr txBox="1"/>
          <p:nvPr>
            <p:ph idx="1" type="body"/>
          </p:nvPr>
        </p:nvSpPr>
        <p:spPr>
          <a:xfrm>
            <a:off x="1113523" y="5299603"/>
            <a:ext cx="7515991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88" name="Google Shape;88;p27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7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 txBox="1"/>
          <p:nvPr>
            <p:ph type="title"/>
          </p:nvPr>
        </p:nvSpPr>
        <p:spPr>
          <a:xfrm>
            <a:off x="1113524" y="685800"/>
            <a:ext cx="7515991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" type="body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9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9"/>
          <p:cNvSpPr txBox="1"/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1598235" y="3428999"/>
            <a:ext cx="6631128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2" type="body"/>
          </p:nvPr>
        </p:nvSpPr>
        <p:spPr>
          <a:xfrm>
            <a:off x="1113523" y="4343400"/>
            <a:ext cx="751599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9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>
            <a:off x="1113525" y="3308581"/>
            <a:ext cx="751598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" type="body"/>
          </p:nvPr>
        </p:nvSpPr>
        <p:spPr>
          <a:xfrm>
            <a:off x="1113524" y="4777381"/>
            <a:ext cx="751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30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1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1"/>
          <p:cNvSpPr txBox="1"/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" type="body"/>
          </p:nvPr>
        </p:nvSpPr>
        <p:spPr>
          <a:xfrm>
            <a:off x="1113525" y="3886200"/>
            <a:ext cx="751599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2" type="body"/>
          </p:nvPr>
        </p:nvSpPr>
        <p:spPr>
          <a:xfrm>
            <a:off x="1113524" y="4775200"/>
            <a:ext cx="751599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31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1113525" y="685801"/>
            <a:ext cx="7515991" cy="2727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1113524" y="3505200"/>
            <a:ext cx="7515992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2" type="body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32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" type="body"/>
          </p:nvPr>
        </p:nvSpPr>
        <p:spPr>
          <a:xfrm rot="5400000">
            <a:off x="3155969" y="493164"/>
            <a:ext cx="3356995" cy="770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>
            <p:ph type="title"/>
          </p:nvPr>
        </p:nvSpPr>
        <p:spPr>
          <a:xfrm rot="5400000">
            <a:off x="5412754" y="2574438"/>
            <a:ext cx="5105400" cy="1328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" type="body"/>
          </p:nvPr>
        </p:nvSpPr>
        <p:spPr>
          <a:xfrm rot="5400000">
            <a:off x="1569010" y="230314"/>
            <a:ext cx="5105400" cy="6016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c7f10e05c_0_179"/>
          <p:cNvSpPr txBox="1"/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ec7f10e05c_0_179"/>
          <p:cNvSpPr txBox="1"/>
          <p:nvPr>
            <p:ph idx="1" type="body"/>
          </p:nvPr>
        </p:nvSpPr>
        <p:spPr>
          <a:xfrm>
            <a:off x="982133" y="266700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156" name="Google Shape;156;gec7f10e05c_0_179"/>
          <p:cNvSpPr txBox="1"/>
          <p:nvPr>
            <p:ph idx="10" type="dt"/>
          </p:nvPr>
        </p:nvSpPr>
        <p:spPr>
          <a:xfrm>
            <a:off x="7344329" y="6108173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ec7f10e05c_0_179"/>
          <p:cNvSpPr txBox="1"/>
          <p:nvPr>
            <p:ph idx="11" type="ftr"/>
          </p:nvPr>
        </p:nvSpPr>
        <p:spPr>
          <a:xfrm>
            <a:off x="1972647" y="6108173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ec7f10e05c_0_179"/>
          <p:cNvSpPr txBox="1"/>
          <p:nvPr>
            <p:ph idx="12" type="sldNum"/>
          </p:nvPr>
        </p:nvSpPr>
        <p:spPr>
          <a:xfrm>
            <a:off x="8258967" y="6108173"/>
            <a:ext cx="42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gec7f10e05c_0_16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61" name="Google Shape;161;gec7f10e05c_0_164"/>
            <p:cNvSpPr/>
            <p:nvPr/>
          </p:nvSpPr>
          <p:spPr>
            <a:xfrm>
              <a:off x="641350" y="0"/>
              <a:ext cx="1365250" cy="3971925"/>
            </a:xfrm>
            <a:custGeom>
              <a:rect b="b" l="l" r="r" t="t"/>
              <a:pathLst>
                <a:path extrusionOk="0" h="2502" w="86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2" name="Google Shape;162;gec7f10e05c_0_164"/>
            <p:cNvSpPr/>
            <p:nvPr/>
          </p:nvSpPr>
          <p:spPr>
            <a:xfrm>
              <a:off x="203200" y="0"/>
              <a:ext cx="1336675" cy="3862388"/>
            </a:xfrm>
            <a:custGeom>
              <a:rect b="b" l="l" r="r" t="t"/>
              <a:pathLst>
                <a:path extrusionOk="0" h="2433" w="842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3" name="Google Shape;163;gec7f10e05c_0_164"/>
            <p:cNvSpPr/>
            <p:nvPr/>
          </p:nvSpPr>
          <p:spPr>
            <a:xfrm>
              <a:off x="207963" y="3776663"/>
              <a:ext cx="1936750" cy="3081338"/>
            </a:xfrm>
            <a:custGeom>
              <a:rect b="b" l="l" r="r" t="t"/>
              <a:pathLst>
                <a:path extrusionOk="0" h="1941" w="122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4" name="Google Shape;164;gec7f10e05c_0_164"/>
            <p:cNvSpPr/>
            <p:nvPr/>
          </p:nvSpPr>
          <p:spPr>
            <a:xfrm>
              <a:off x="646113" y="3886200"/>
              <a:ext cx="2373313" cy="2971800"/>
            </a:xfrm>
            <a:custGeom>
              <a:rect b="b" l="l" r="r" t="t"/>
              <a:pathLst>
                <a:path extrusionOk="0" h="1872" w="1495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65" name="Google Shape;165;gec7f10e05c_0_164"/>
            <p:cNvSpPr/>
            <p:nvPr/>
          </p:nvSpPr>
          <p:spPr>
            <a:xfrm>
              <a:off x="641350" y="3881438"/>
              <a:ext cx="3340100" cy="2976563"/>
            </a:xfrm>
            <a:custGeom>
              <a:rect b="b" l="l" r="r" t="t"/>
              <a:pathLst>
                <a:path extrusionOk="0" h="1875" w="2104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66" name="Google Shape;166;gec7f10e05c_0_164"/>
            <p:cNvSpPr/>
            <p:nvPr/>
          </p:nvSpPr>
          <p:spPr>
            <a:xfrm>
              <a:off x="203200" y="3771900"/>
              <a:ext cx="2660650" cy="3086100"/>
            </a:xfrm>
            <a:custGeom>
              <a:rect b="b" l="l" r="r" t="t"/>
              <a:pathLst>
                <a:path extrusionOk="0" h="1944" w="1676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67" name="Google Shape;167;gec7f10e05c_0_164"/>
          <p:cNvSpPr txBox="1"/>
          <p:nvPr>
            <p:ph type="ctrTitle"/>
          </p:nvPr>
        </p:nvSpPr>
        <p:spPr>
          <a:xfrm>
            <a:off x="1739673" y="914401"/>
            <a:ext cx="6947100" cy="3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ec7f10e05c_0_164"/>
          <p:cNvSpPr txBox="1"/>
          <p:nvPr>
            <p:ph idx="1" type="subTitle"/>
          </p:nvPr>
        </p:nvSpPr>
        <p:spPr>
          <a:xfrm>
            <a:off x="2924238" y="4402666"/>
            <a:ext cx="57627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9" name="Google Shape;169;gec7f10e05c_0_164"/>
          <p:cNvSpPr txBox="1"/>
          <p:nvPr>
            <p:ph idx="10" type="dt"/>
          </p:nvPr>
        </p:nvSpPr>
        <p:spPr>
          <a:xfrm>
            <a:off x="7325773" y="6117336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ec7f10e05c_0_164"/>
          <p:cNvSpPr txBox="1"/>
          <p:nvPr>
            <p:ph idx="11" type="ftr"/>
          </p:nvPr>
        </p:nvSpPr>
        <p:spPr>
          <a:xfrm>
            <a:off x="3623733" y="6117336"/>
            <a:ext cx="360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ec7f10e05c_0_164"/>
          <p:cNvSpPr txBox="1"/>
          <p:nvPr>
            <p:ph idx="12" type="sldNum"/>
          </p:nvPr>
        </p:nvSpPr>
        <p:spPr>
          <a:xfrm>
            <a:off x="8275320" y="6117336"/>
            <a:ext cx="41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ec7f10e05c_0_164"/>
          <p:cNvSpPr/>
          <p:nvPr/>
        </p:nvSpPr>
        <p:spPr>
          <a:xfrm>
            <a:off x="203200" y="3771900"/>
            <a:ext cx="361950" cy="90488"/>
          </a:xfrm>
          <a:custGeom>
            <a:rect b="b" l="l" r="r" t="t"/>
            <a:pathLst>
              <a:path extrusionOk="0" h="57" w="228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173" name="Google Shape;173;gec7f10e05c_0_164"/>
          <p:cNvSpPr/>
          <p:nvPr/>
        </p:nvSpPr>
        <p:spPr>
          <a:xfrm>
            <a:off x="560388" y="3867150"/>
            <a:ext cx="61913" cy="80963"/>
          </a:xfrm>
          <a:custGeom>
            <a:rect b="b" l="l" r="r" t="t"/>
            <a:pathLst>
              <a:path extrusionOk="0" h="51" w="39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982133" y="2667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7344329" y="6108173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1972647" y="6108173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258967" y="6108173"/>
            <a:ext cx="4278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c7f10e05c_0_185"/>
          <p:cNvSpPr txBox="1"/>
          <p:nvPr>
            <p:ph type="title"/>
          </p:nvPr>
        </p:nvSpPr>
        <p:spPr>
          <a:xfrm>
            <a:off x="1986995" y="2666998"/>
            <a:ext cx="6699900" cy="23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ec7f10e05c_0_185"/>
          <p:cNvSpPr txBox="1"/>
          <p:nvPr>
            <p:ph idx="1" type="body"/>
          </p:nvPr>
        </p:nvSpPr>
        <p:spPr>
          <a:xfrm>
            <a:off x="1986998" y="5027070"/>
            <a:ext cx="66999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gec7f10e05c_0_185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ec7f10e05c_0_185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ec7f10e05c_0_185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c7f10e05c_0_191"/>
          <p:cNvSpPr txBox="1"/>
          <p:nvPr>
            <p:ph type="title"/>
          </p:nvPr>
        </p:nvSpPr>
        <p:spPr>
          <a:xfrm>
            <a:off x="982133" y="685801"/>
            <a:ext cx="7704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ec7f10e05c_0_191"/>
          <p:cNvSpPr txBox="1"/>
          <p:nvPr>
            <p:ph idx="1" type="body"/>
          </p:nvPr>
        </p:nvSpPr>
        <p:spPr>
          <a:xfrm>
            <a:off x="982133" y="2667000"/>
            <a:ext cx="3739800" cy="3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83" name="Google Shape;183;gec7f10e05c_0_191"/>
          <p:cNvSpPr txBox="1"/>
          <p:nvPr>
            <p:ph idx="2" type="body"/>
          </p:nvPr>
        </p:nvSpPr>
        <p:spPr>
          <a:xfrm>
            <a:off x="4946904" y="2667000"/>
            <a:ext cx="3739800" cy="33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84" name="Google Shape;184;gec7f10e05c_0_191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ec7f10e05c_0_191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ec7f10e05c_0_191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7f10e05c_0_198"/>
          <p:cNvSpPr txBox="1"/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ec7f10e05c_0_198"/>
          <p:cNvSpPr txBox="1"/>
          <p:nvPr>
            <p:ph idx="1" type="body"/>
          </p:nvPr>
        </p:nvSpPr>
        <p:spPr>
          <a:xfrm>
            <a:off x="1329481" y="2658533"/>
            <a:ext cx="3456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190" name="Google Shape;190;gec7f10e05c_0_198"/>
          <p:cNvSpPr txBox="1"/>
          <p:nvPr>
            <p:ph idx="2" type="body"/>
          </p:nvPr>
        </p:nvSpPr>
        <p:spPr>
          <a:xfrm>
            <a:off x="1113523" y="3335336"/>
            <a:ext cx="3672300" cy="26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91" name="Google Shape;191;gec7f10e05c_0_198"/>
          <p:cNvSpPr txBox="1"/>
          <p:nvPr>
            <p:ph idx="3" type="body"/>
          </p:nvPr>
        </p:nvSpPr>
        <p:spPr>
          <a:xfrm>
            <a:off x="5161710" y="2667000"/>
            <a:ext cx="34677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192" name="Google Shape;192;gec7f10e05c_0_198"/>
          <p:cNvSpPr txBox="1"/>
          <p:nvPr>
            <p:ph idx="4" type="body"/>
          </p:nvPr>
        </p:nvSpPr>
        <p:spPr>
          <a:xfrm>
            <a:off x="4957266" y="3335336"/>
            <a:ext cx="3672300" cy="26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193" name="Google Shape;193;gec7f10e05c_0_198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ec7f10e05c_0_198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ec7f10e05c_0_198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c7f10e05c_0_207"/>
          <p:cNvSpPr txBox="1"/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ec7f10e05c_0_207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ec7f10e05c_0_207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ec7f10e05c_0_207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c7f10e05c_0_212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ec7f10e05c_0_212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ec7f10e05c_0_212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c7f10e05c_0_216"/>
          <p:cNvSpPr txBox="1"/>
          <p:nvPr>
            <p:ph type="title"/>
          </p:nvPr>
        </p:nvSpPr>
        <p:spPr>
          <a:xfrm>
            <a:off x="1113524" y="1600200"/>
            <a:ext cx="266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ec7f10e05c_0_216"/>
          <p:cNvSpPr txBox="1"/>
          <p:nvPr>
            <p:ph idx="1" type="body"/>
          </p:nvPr>
        </p:nvSpPr>
        <p:spPr>
          <a:xfrm>
            <a:off x="3947553" y="685800"/>
            <a:ext cx="46821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208" name="Google Shape;208;gec7f10e05c_0_216"/>
          <p:cNvSpPr txBox="1"/>
          <p:nvPr>
            <p:ph idx="2" type="body"/>
          </p:nvPr>
        </p:nvSpPr>
        <p:spPr>
          <a:xfrm>
            <a:off x="1113524" y="2971800"/>
            <a:ext cx="2662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09" name="Google Shape;209;gec7f10e05c_0_216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ec7f10e05c_0_216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gec7f10e05c_0_216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c7f10e05c_0_223"/>
          <p:cNvSpPr txBox="1"/>
          <p:nvPr>
            <p:ph type="title"/>
          </p:nvPr>
        </p:nvSpPr>
        <p:spPr>
          <a:xfrm>
            <a:off x="1112332" y="1752599"/>
            <a:ext cx="40707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ec7f10e05c_0_223"/>
          <p:cNvSpPr/>
          <p:nvPr>
            <p:ph idx="2" type="pic"/>
          </p:nvPr>
        </p:nvSpPr>
        <p:spPr>
          <a:xfrm>
            <a:off x="5697495" y="914400"/>
            <a:ext cx="2461500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ec7f10e05c_0_223"/>
          <p:cNvSpPr txBox="1"/>
          <p:nvPr>
            <p:ph idx="1" type="body"/>
          </p:nvPr>
        </p:nvSpPr>
        <p:spPr>
          <a:xfrm>
            <a:off x="1112332" y="3124199"/>
            <a:ext cx="40707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16" name="Google Shape;216;gec7f10e05c_0_223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ec7f10e05c_0_223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gec7f10e05c_0_223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c7f10e05c_0_230"/>
          <p:cNvSpPr txBox="1"/>
          <p:nvPr>
            <p:ph type="title"/>
          </p:nvPr>
        </p:nvSpPr>
        <p:spPr>
          <a:xfrm>
            <a:off x="1113523" y="4732865"/>
            <a:ext cx="7515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ec7f10e05c_0_230"/>
          <p:cNvSpPr/>
          <p:nvPr>
            <p:ph idx="2" type="pic"/>
          </p:nvPr>
        </p:nvSpPr>
        <p:spPr>
          <a:xfrm>
            <a:off x="1789975" y="932112"/>
            <a:ext cx="6171000" cy="3165000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ec7f10e05c_0_230"/>
          <p:cNvSpPr txBox="1"/>
          <p:nvPr>
            <p:ph idx="1" type="body"/>
          </p:nvPr>
        </p:nvSpPr>
        <p:spPr>
          <a:xfrm>
            <a:off x="1113523" y="5299603"/>
            <a:ext cx="75159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223" name="Google Shape;223;gec7f10e05c_0_230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gec7f10e05c_0_230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gec7f10e05c_0_230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c7f10e05c_0_237"/>
          <p:cNvSpPr txBox="1"/>
          <p:nvPr>
            <p:ph type="title"/>
          </p:nvPr>
        </p:nvSpPr>
        <p:spPr>
          <a:xfrm>
            <a:off x="1113524" y="685800"/>
            <a:ext cx="75159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ec7f10e05c_0_237"/>
          <p:cNvSpPr txBox="1"/>
          <p:nvPr>
            <p:ph idx="1" type="body"/>
          </p:nvPr>
        </p:nvSpPr>
        <p:spPr>
          <a:xfrm>
            <a:off x="1113524" y="4343400"/>
            <a:ext cx="7515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9" name="Google Shape;229;gec7f10e05c_0_237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gec7f10e05c_0_237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gec7f10e05c_0_237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c7f10e05c_0_243"/>
          <p:cNvSpPr txBox="1"/>
          <p:nvPr/>
        </p:nvSpPr>
        <p:spPr>
          <a:xfrm>
            <a:off x="969421" y="863023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ec7f10e05c_0_243"/>
          <p:cNvSpPr txBox="1"/>
          <p:nvPr/>
        </p:nvSpPr>
        <p:spPr>
          <a:xfrm>
            <a:off x="8172197" y="2819399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ec7f10e05c_0_243"/>
          <p:cNvSpPr txBox="1"/>
          <p:nvPr>
            <p:ph type="title"/>
          </p:nvPr>
        </p:nvSpPr>
        <p:spPr>
          <a:xfrm>
            <a:off x="1426741" y="685801"/>
            <a:ext cx="69741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gec7f10e05c_0_243"/>
          <p:cNvSpPr txBox="1"/>
          <p:nvPr>
            <p:ph idx="1" type="body"/>
          </p:nvPr>
        </p:nvSpPr>
        <p:spPr>
          <a:xfrm>
            <a:off x="1598235" y="3428999"/>
            <a:ext cx="6631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37" name="Google Shape;237;gec7f10e05c_0_243"/>
          <p:cNvSpPr txBox="1"/>
          <p:nvPr>
            <p:ph idx="2" type="body"/>
          </p:nvPr>
        </p:nvSpPr>
        <p:spPr>
          <a:xfrm>
            <a:off x="1113523" y="4343400"/>
            <a:ext cx="7515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8" name="Google Shape;238;gec7f10e05c_0_243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ec7f10e05c_0_243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gec7f10e05c_0_243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1986995" y="2666998"/>
            <a:ext cx="6699805" cy="23600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1986998" y="5027070"/>
            <a:ext cx="669980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c7f10e05c_0_252"/>
          <p:cNvSpPr txBox="1"/>
          <p:nvPr>
            <p:ph type="title"/>
          </p:nvPr>
        </p:nvSpPr>
        <p:spPr>
          <a:xfrm>
            <a:off x="1113525" y="3308581"/>
            <a:ext cx="75159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gec7f10e05c_0_252"/>
          <p:cNvSpPr txBox="1"/>
          <p:nvPr>
            <p:ph idx="1" type="body"/>
          </p:nvPr>
        </p:nvSpPr>
        <p:spPr>
          <a:xfrm>
            <a:off x="1113524" y="4777381"/>
            <a:ext cx="75159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4" name="Google Shape;244;gec7f10e05c_0_252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ec7f10e05c_0_252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gec7f10e05c_0_252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c7f10e05c_0_258"/>
          <p:cNvSpPr txBox="1"/>
          <p:nvPr/>
        </p:nvSpPr>
        <p:spPr>
          <a:xfrm>
            <a:off x="969421" y="863023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ec7f10e05c_0_258"/>
          <p:cNvSpPr txBox="1"/>
          <p:nvPr/>
        </p:nvSpPr>
        <p:spPr>
          <a:xfrm>
            <a:off x="8172197" y="2819399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ec7f10e05c_0_258"/>
          <p:cNvSpPr txBox="1"/>
          <p:nvPr>
            <p:ph type="title"/>
          </p:nvPr>
        </p:nvSpPr>
        <p:spPr>
          <a:xfrm>
            <a:off x="1426741" y="685801"/>
            <a:ext cx="69741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ec7f10e05c_0_258"/>
          <p:cNvSpPr txBox="1"/>
          <p:nvPr>
            <p:ph idx="1" type="body"/>
          </p:nvPr>
        </p:nvSpPr>
        <p:spPr>
          <a:xfrm>
            <a:off x="1113525" y="3886200"/>
            <a:ext cx="75159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None/>
              <a:defRPr b="0" sz="2400" cap="none">
                <a:solidFill>
                  <a:schemeClr val="dk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52" name="Google Shape;252;gec7f10e05c_0_258"/>
          <p:cNvSpPr txBox="1"/>
          <p:nvPr>
            <p:ph idx="2" type="body"/>
          </p:nvPr>
        </p:nvSpPr>
        <p:spPr>
          <a:xfrm>
            <a:off x="1113524" y="4775200"/>
            <a:ext cx="75159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3" name="Google Shape;253;gec7f10e05c_0_258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gec7f10e05c_0_258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ec7f10e05c_0_258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c7f10e05c_0_267"/>
          <p:cNvSpPr txBox="1"/>
          <p:nvPr>
            <p:ph type="title"/>
          </p:nvPr>
        </p:nvSpPr>
        <p:spPr>
          <a:xfrm>
            <a:off x="1113525" y="685801"/>
            <a:ext cx="7515900" cy="27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gec7f10e05c_0_267"/>
          <p:cNvSpPr txBox="1"/>
          <p:nvPr>
            <p:ph idx="1" type="body"/>
          </p:nvPr>
        </p:nvSpPr>
        <p:spPr>
          <a:xfrm>
            <a:off x="1113524" y="3505200"/>
            <a:ext cx="7515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 cap="none">
                <a:solidFill>
                  <a:schemeClr val="dk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59" name="Google Shape;259;gec7f10e05c_0_267"/>
          <p:cNvSpPr txBox="1"/>
          <p:nvPr>
            <p:ph idx="2" type="body"/>
          </p:nvPr>
        </p:nvSpPr>
        <p:spPr>
          <a:xfrm>
            <a:off x="1113524" y="4343400"/>
            <a:ext cx="75159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0" name="Google Shape;260;gec7f10e05c_0_267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gec7f10e05c_0_267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ec7f10e05c_0_267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c7f10e05c_0_274"/>
          <p:cNvSpPr txBox="1"/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ec7f10e05c_0_274"/>
          <p:cNvSpPr txBox="1"/>
          <p:nvPr>
            <p:ph idx="1" type="body"/>
          </p:nvPr>
        </p:nvSpPr>
        <p:spPr>
          <a:xfrm rot="5400000">
            <a:off x="3156000" y="493200"/>
            <a:ext cx="3357000" cy="77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66" name="Google Shape;266;gec7f10e05c_0_274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gec7f10e05c_0_274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gec7f10e05c_0_274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c7f10e05c_0_280"/>
          <p:cNvSpPr txBox="1"/>
          <p:nvPr>
            <p:ph type="title"/>
          </p:nvPr>
        </p:nvSpPr>
        <p:spPr>
          <a:xfrm rot="5400000">
            <a:off x="5412766" y="2574450"/>
            <a:ext cx="51054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ec7f10e05c_0_280"/>
          <p:cNvSpPr txBox="1"/>
          <p:nvPr>
            <p:ph idx="1" type="body"/>
          </p:nvPr>
        </p:nvSpPr>
        <p:spPr>
          <a:xfrm rot="5400000">
            <a:off x="1568947" y="230250"/>
            <a:ext cx="5105400" cy="6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272" name="Google Shape;272;gec7f10e05c_0_280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gec7f10e05c_0_280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ec7f10e05c_0_280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982133" y="685801"/>
            <a:ext cx="7704667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982133" y="2667000"/>
            <a:ext cx="3739896" cy="3368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4946904" y="2667000"/>
            <a:ext cx="3739896" cy="3346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49" name="Google Shape;49;p21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1329481" y="2658533"/>
            <a:ext cx="345629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1113523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6" name="Google Shape;56;p22"/>
          <p:cNvSpPr txBox="1"/>
          <p:nvPr>
            <p:ph idx="3" type="body"/>
          </p:nvPr>
        </p:nvSpPr>
        <p:spPr>
          <a:xfrm>
            <a:off x="5161710" y="2667000"/>
            <a:ext cx="346780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b="0" sz="2800">
                <a:solidFill>
                  <a:srgbClr val="1186C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b="1" sz="1600"/>
            </a:lvl9pPr>
          </a:lstStyle>
          <a:p/>
        </p:txBody>
      </p:sp>
      <p:sp>
        <p:nvSpPr>
          <p:cNvPr id="57" name="Google Shape;57;p22"/>
          <p:cNvSpPr txBox="1"/>
          <p:nvPr>
            <p:ph idx="4" type="body"/>
          </p:nvPr>
        </p:nvSpPr>
        <p:spPr>
          <a:xfrm>
            <a:off x="4957266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39089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indent="-339089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indent="-33909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indent="-33909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1113524" y="1600200"/>
            <a:ext cx="266253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3947553" y="685800"/>
            <a:ext cx="4681962" cy="5105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indent="-357504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indent="-357504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indent="-35750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indent="-35750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/>
        </p:txBody>
      </p:sp>
      <p:sp>
        <p:nvSpPr>
          <p:cNvPr id="73" name="Google Shape;73;p25"/>
          <p:cNvSpPr txBox="1"/>
          <p:nvPr>
            <p:ph idx="2" type="body"/>
          </p:nvPr>
        </p:nvSpPr>
        <p:spPr>
          <a:xfrm>
            <a:off x="1113524" y="2971800"/>
            <a:ext cx="266253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1112332" y="1752599"/>
            <a:ext cx="40706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/>
          <p:nvPr>
            <p:ph idx="2" type="pic"/>
          </p:nvPr>
        </p:nvSpPr>
        <p:spPr>
          <a:xfrm>
            <a:off x="5697495" y="914400"/>
            <a:ext cx="2461371" cy="4572000"/>
          </a:xfrm>
          <a:prstGeom prst="roundRect">
            <a:avLst>
              <a:gd fmla="val 4280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6"/>
          <p:cNvSpPr txBox="1"/>
          <p:nvPr>
            <p:ph idx="1" type="body"/>
          </p:nvPr>
        </p:nvSpPr>
        <p:spPr>
          <a:xfrm>
            <a:off x="1112332" y="3124199"/>
            <a:ext cx="407067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7" name="Google Shape;7;p17"/>
            <p:cNvSpPr/>
            <p:nvPr/>
          </p:nvSpPr>
          <p:spPr>
            <a:xfrm>
              <a:off x="0" y="0"/>
              <a:ext cx="1073150" cy="5291138"/>
            </a:xfrm>
            <a:custGeom>
              <a:rect b="b" l="l" r="r" t="t"/>
              <a:pathLst>
                <a:path extrusionOk="0" h="3333" w="676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17"/>
            <p:cNvSpPr/>
            <p:nvPr/>
          </p:nvSpPr>
          <p:spPr>
            <a:xfrm>
              <a:off x="0" y="0"/>
              <a:ext cx="758825" cy="4624388"/>
            </a:xfrm>
            <a:custGeom>
              <a:rect b="b" l="l" r="r" t="t"/>
              <a:pathLst>
                <a:path extrusionOk="0" h="2913" w="478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17"/>
            <p:cNvSpPr/>
            <p:nvPr/>
          </p:nvSpPr>
          <p:spPr>
            <a:xfrm>
              <a:off x="0" y="5662613"/>
              <a:ext cx="906463" cy="1195388"/>
            </a:xfrm>
            <a:custGeom>
              <a:rect b="b" l="l" r="r" t="t"/>
              <a:pathLst>
                <a:path extrusionOk="0" h="753" w="571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17"/>
            <p:cNvSpPr/>
            <p:nvPr/>
          </p:nvSpPr>
          <p:spPr>
            <a:xfrm>
              <a:off x="0" y="5295900"/>
              <a:ext cx="1487488" cy="1562100"/>
            </a:xfrm>
            <a:custGeom>
              <a:rect b="b" l="l" r="r" t="t"/>
              <a:pathLst>
                <a:path extrusionOk="0" h="984" w="937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1" name="Google Shape;11;p17"/>
            <p:cNvSpPr/>
            <p:nvPr/>
          </p:nvSpPr>
          <p:spPr>
            <a:xfrm>
              <a:off x="0" y="5257800"/>
              <a:ext cx="2132013" cy="1600200"/>
            </a:xfrm>
            <a:custGeom>
              <a:rect b="b" l="l" r="r" t="t"/>
              <a:pathLst>
                <a:path extrusionOk="0" h="1008" w="1343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2" name="Google Shape;12;p17"/>
            <p:cNvSpPr/>
            <p:nvPr/>
          </p:nvSpPr>
          <p:spPr>
            <a:xfrm>
              <a:off x="0" y="5357813"/>
              <a:ext cx="1377950" cy="1500188"/>
            </a:xfrm>
            <a:custGeom>
              <a:rect b="b" l="l" r="r" t="t"/>
              <a:pathLst>
                <a:path extrusionOk="0" h="945" w="868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17"/>
          <p:cNvSpPr txBox="1"/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0" type="dt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11" type="ftr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ec7f10e05c_0_151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42" name="Google Shape;142;gec7f10e05c_0_151"/>
            <p:cNvSpPr/>
            <p:nvPr/>
          </p:nvSpPr>
          <p:spPr>
            <a:xfrm>
              <a:off x="0" y="0"/>
              <a:ext cx="1073150" cy="5291138"/>
            </a:xfrm>
            <a:custGeom>
              <a:rect b="b" l="l" r="r" t="t"/>
              <a:pathLst>
                <a:path extrusionOk="0" h="3333" w="676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3" name="Google Shape;143;gec7f10e05c_0_151"/>
            <p:cNvSpPr/>
            <p:nvPr/>
          </p:nvSpPr>
          <p:spPr>
            <a:xfrm>
              <a:off x="0" y="0"/>
              <a:ext cx="758825" cy="4624388"/>
            </a:xfrm>
            <a:custGeom>
              <a:rect b="b" l="l" r="r" t="t"/>
              <a:pathLst>
                <a:path extrusionOk="0" h="2913" w="478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4" name="Google Shape;144;gec7f10e05c_0_151"/>
            <p:cNvSpPr/>
            <p:nvPr/>
          </p:nvSpPr>
          <p:spPr>
            <a:xfrm>
              <a:off x="0" y="5662613"/>
              <a:ext cx="906463" cy="1195388"/>
            </a:xfrm>
            <a:custGeom>
              <a:rect b="b" l="l" r="r" t="t"/>
              <a:pathLst>
                <a:path extrusionOk="0" h="753" w="571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5" name="Google Shape;145;gec7f10e05c_0_151"/>
            <p:cNvSpPr/>
            <p:nvPr/>
          </p:nvSpPr>
          <p:spPr>
            <a:xfrm>
              <a:off x="0" y="5295900"/>
              <a:ext cx="1487488" cy="1562100"/>
            </a:xfrm>
            <a:custGeom>
              <a:rect b="b" l="l" r="r" t="t"/>
              <a:pathLst>
                <a:path extrusionOk="0" h="984" w="937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46" name="Google Shape;146;gec7f10e05c_0_151"/>
            <p:cNvSpPr/>
            <p:nvPr/>
          </p:nvSpPr>
          <p:spPr>
            <a:xfrm>
              <a:off x="0" y="5257800"/>
              <a:ext cx="2132013" cy="1600200"/>
            </a:xfrm>
            <a:custGeom>
              <a:rect b="b" l="l" r="r" t="t"/>
              <a:pathLst>
                <a:path extrusionOk="0" h="1008" w="1343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47" name="Google Shape;147;gec7f10e05c_0_151"/>
            <p:cNvSpPr/>
            <p:nvPr/>
          </p:nvSpPr>
          <p:spPr>
            <a:xfrm>
              <a:off x="0" y="5357813"/>
              <a:ext cx="1377950" cy="1500188"/>
            </a:xfrm>
            <a:custGeom>
              <a:rect b="b" l="l" r="r" t="t"/>
              <a:pathLst>
                <a:path extrusionOk="0" h="945" w="868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48" name="Google Shape;148;gec7f10e05c_0_151"/>
          <p:cNvSpPr txBox="1"/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gec7f10e05c_0_151"/>
          <p:cNvSpPr txBox="1"/>
          <p:nvPr>
            <p:ph idx="1" type="body"/>
          </p:nvPr>
        </p:nvSpPr>
        <p:spPr>
          <a:xfrm>
            <a:off x="982134" y="2667000"/>
            <a:ext cx="77046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4958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4127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9433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75919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75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0" name="Google Shape;150;gec7f10e05c_0_151"/>
          <p:cNvSpPr txBox="1"/>
          <p:nvPr>
            <p:ph idx="10" type="dt"/>
          </p:nvPr>
        </p:nvSpPr>
        <p:spPr>
          <a:xfrm>
            <a:off x="7358679" y="6116070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1" name="Google Shape;151;gec7f10e05c_0_151"/>
          <p:cNvSpPr txBox="1"/>
          <p:nvPr>
            <p:ph idx="11" type="ftr"/>
          </p:nvPr>
        </p:nvSpPr>
        <p:spPr>
          <a:xfrm>
            <a:off x="1986997" y="6116070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2" name="Google Shape;152;gec7f10e05c_0_151"/>
          <p:cNvSpPr txBox="1"/>
          <p:nvPr>
            <p:ph idx="12" type="sldNum"/>
          </p:nvPr>
        </p:nvSpPr>
        <p:spPr>
          <a:xfrm>
            <a:off x="8273317" y="6116070"/>
            <a:ext cx="41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e/2PACX-1vRYPHz9UfInqOI8kNeBdOgimDaKquQjavBlsUBLSy9eyQ8dp0uqmZjT4vrqTfE3kg/pub" TargetMode="External"/><Relationship Id="rId4" Type="http://schemas.openxmlformats.org/officeDocument/2006/relationships/hyperlink" Target="https://www.colquitt.k12.ga.us/schools/sunset/families/files/documents/Parent%20and%20Family%20Engagment%20Plan%2022-23.pdf" TargetMode="External"/><Relationship Id="rId5" Type="http://schemas.openxmlformats.org/officeDocument/2006/relationships/hyperlink" Target="https://www.colquitt.k12.ga.us/schools/sunset/families/files/documents/School-Parent%20Compact%202022-2023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mailto:adrien.obrien@colquitt.k12.ga.us" TargetMode="External"/><Relationship Id="rId10" Type="http://schemas.openxmlformats.org/officeDocument/2006/relationships/hyperlink" Target="mailto:angela.kling@colquitt.k12.ga.u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mailto:staci.cortez@colquitt.k12.ga.us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9.png"/><Relationship Id="rId7" Type="http://schemas.openxmlformats.org/officeDocument/2006/relationships/hyperlink" Target="mailto:josh.purvis@colquitt.k12.ga.us" TargetMode="External"/><Relationship Id="rId8" Type="http://schemas.openxmlformats.org/officeDocument/2006/relationships/hyperlink" Target="mailto:ben.pitchford@colquitt.k12.ga.u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forms.gle/Cc27oTkRLVb3wL2E9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"/>
          <p:cNvSpPr txBox="1"/>
          <p:nvPr>
            <p:ph idx="1" type="subTitle"/>
          </p:nvPr>
        </p:nvSpPr>
        <p:spPr>
          <a:xfrm>
            <a:off x="1854600" y="864375"/>
            <a:ext cx="7087200" cy="4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</a:pPr>
            <a:r>
              <a:rPr b="1" lang="en-US" sz="5400">
                <a:latin typeface="Life Savers"/>
                <a:ea typeface="Life Savers"/>
                <a:cs typeface="Life Savers"/>
                <a:sym typeface="Life Savers"/>
              </a:rPr>
              <a:t>Reunión annual del titulo I</a:t>
            </a:r>
            <a:endParaRPr b="1" sz="54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9"/>
              <a:buNone/>
            </a:pPr>
            <a:r>
              <a:t/>
            </a:r>
            <a:endParaRPr b="1" sz="383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9"/>
              <a:buNone/>
            </a:pPr>
            <a:r>
              <a:t/>
            </a:r>
            <a:endParaRPr b="1" sz="383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9"/>
              <a:buNone/>
            </a:pPr>
            <a:r>
              <a:rPr b="1" lang="en-US" sz="3830">
                <a:latin typeface="Life Savers"/>
                <a:ea typeface="Life Savers"/>
                <a:cs typeface="Life Savers"/>
                <a:sym typeface="Life Savers"/>
              </a:rPr>
              <a:t>Sunset Elementary School</a:t>
            </a:r>
            <a:endParaRPr b="1" sz="383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800">
                <a:latin typeface="Life Savers"/>
                <a:ea typeface="Life Savers"/>
                <a:cs typeface="Life Savers"/>
                <a:sym typeface="Life Savers"/>
              </a:rPr>
              <a:t>16 de septiembre de 2022</a:t>
            </a:r>
            <a:endParaRPr b="1" sz="38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800">
                <a:latin typeface="Life Savers"/>
                <a:ea typeface="Life Savers"/>
                <a:cs typeface="Life Savers"/>
                <a:sym typeface="Life Savers"/>
              </a:rPr>
              <a:t>Reunión virtual</a:t>
            </a:r>
            <a:endParaRPr b="1" sz="38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1"/>
          <p:cNvSpPr txBox="1"/>
          <p:nvPr>
            <p:ph type="title"/>
          </p:nvPr>
        </p:nvSpPr>
        <p:spPr>
          <a:xfrm>
            <a:off x="982163" y="75475"/>
            <a:ext cx="77046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participación de la familia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35" name="Google Shape;335;p11"/>
          <p:cNvSpPr txBox="1"/>
          <p:nvPr>
            <p:ph idx="1" type="body"/>
          </p:nvPr>
        </p:nvSpPr>
        <p:spPr>
          <a:xfrm>
            <a:off x="982175" y="1511876"/>
            <a:ext cx="7704600" cy="3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Participación Familiar en el Distrito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Participación Familiar en la escuela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Pactos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Presupuesto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Oportunidades para ser voluntarios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Oportunidades para tomar decisiones para los padres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/>
          <p:nvPr>
            <p:ph type="title"/>
          </p:nvPr>
        </p:nvSpPr>
        <p:spPr>
          <a:xfrm>
            <a:off x="982163" y="75500"/>
            <a:ext cx="7704600" cy="10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participación de la familia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41" name="Google Shape;341;p12"/>
          <p:cNvSpPr txBox="1"/>
          <p:nvPr>
            <p:ph idx="1" type="body"/>
          </p:nvPr>
        </p:nvSpPr>
        <p:spPr>
          <a:xfrm>
            <a:off x="982146" y="147100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¿Cómo pueden los padres involucrarse en la escuela?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Los padres tienen derecho a solicitar reuniones regulares para que los padres aporten sugerencias y participen, según corresponda, en las decisiones sobre la educación de sus hijos.</a:t>
            </a:r>
            <a:endParaRPr/>
          </a:p>
          <a:p>
            <a:pPr indent="-285749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La escuela debe responder a cualquier sugerencia de los padres tan pronto como sea posible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/>
          <p:nvPr>
            <p:ph type="title"/>
          </p:nvPr>
        </p:nvSpPr>
        <p:spPr>
          <a:xfrm>
            <a:off x="982163" y="100925"/>
            <a:ext cx="7704600" cy="11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Fondos para la participación familiar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47" name="Google Shape;347;p13"/>
          <p:cNvSpPr txBox="1"/>
          <p:nvPr>
            <p:ph idx="1" type="body"/>
          </p:nvPr>
        </p:nvSpPr>
        <p:spPr>
          <a:xfrm>
            <a:off x="1109358" y="167455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SCCPSS reserva un 1% del monto total de los fondos de la Parte A del Título I que recibe en el FY22 para cumplir con los requisitos de participación familiar.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Sugerencias de la familia/padres como se solicitó a través de una encuesta y un foro de padres en la primavera sobre cómo gastar estos fondos.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/>
          <p:nvPr>
            <p:ph type="title"/>
          </p:nvPr>
        </p:nvSpPr>
        <p:spPr>
          <a:xfrm>
            <a:off x="1185700" y="0"/>
            <a:ext cx="77046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Fondos de participación familiar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53" name="Google Shape;353;p14"/>
          <p:cNvSpPr txBox="1"/>
          <p:nvPr>
            <p:ph idx="1" type="body"/>
          </p:nvPr>
        </p:nvSpPr>
        <p:spPr>
          <a:xfrm>
            <a:off x="1185700" y="1067400"/>
            <a:ext cx="77046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rPr lang="en-US"/>
              <a:t>A través de la colaboración de los padres /familias, se decidió que para el año escolar 2022-2023 se financiarían los siguientes elementos:</a:t>
            </a:r>
            <a:endParaRPr/>
          </a:p>
        </p:txBody>
      </p:sp>
      <p:sp>
        <p:nvSpPr>
          <p:cNvPr id="354" name="Google Shape;354;p14"/>
          <p:cNvSpPr txBox="1"/>
          <p:nvPr/>
        </p:nvSpPr>
        <p:spPr>
          <a:xfrm>
            <a:off x="1686775" y="2137150"/>
            <a:ext cx="6224400" cy="3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ts val="2300"/>
              <a:buFont typeface="Corbel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Entrenadores Académicos</a:t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0A22E"/>
              </a:buClr>
              <a:buSzPts val="2300"/>
              <a:buFont typeface="Corbel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Maestros y Para profesionales</a:t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0A22E"/>
              </a:buClr>
              <a:buSzPts val="2300"/>
              <a:buFont typeface="Corbel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Nuestro Enlace Familiar</a:t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0A22E"/>
              </a:buClr>
              <a:buSzPts val="2300"/>
              <a:buFont typeface="Corbel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Herramientas de Tecnología</a:t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0A22E"/>
              </a:buClr>
              <a:buSzPts val="2300"/>
              <a:buFont typeface="Corbel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Centro de Recursos para</a:t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0A22E"/>
              </a:buClr>
              <a:buSzPts val="2300"/>
              <a:buFont typeface="Corbel"/>
              <a:buChar char="●"/>
            </a:pPr>
            <a:r>
              <a:rPr b="0" i="0" lang="en-US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Padres Talleres para Padres durante el año</a:t>
            </a: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b="0" i="0" lang="en-US" sz="23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23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 txBox="1"/>
          <p:nvPr>
            <p:ph type="title"/>
          </p:nvPr>
        </p:nvSpPr>
        <p:spPr>
          <a:xfrm>
            <a:off x="1109358" y="1"/>
            <a:ext cx="7704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Ponerse en contacto con el personal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descr="C:\Users\debbur77\AppData\Local\Microsoft\Windows\Temporary Internet Files\Content.IE5\8FTXCCOM\MC900442124[1].png" id="360" name="Google Shape;3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1025" y="5182568"/>
            <a:ext cx="1497224" cy="1497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CAGCAT10\j0332268.wmf" id="361" name="Google Shape;3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0850" y="5296800"/>
            <a:ext cx="1223112" cy="1382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bbur77\AppData\Local\Microsoft\Windows\Temporary Internet Files\Content.IE5\0AW807US\MC900382578[1].jpg" id="362" name="Google Shape;36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0400" y="5092987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bbur77\AppData\Local\Microsoft\Windows\Temporary Internet Files\Content.IE5\0AW807US\MC900434824[1].png" id="363" name="Google Shape;36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99950" y="5245500"/>
            <a:ext cx="1371372" cy="137137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5"/>
          <p:cNvSpPr txBox="1"/>
          <p:nvPr/>
        </p:nvSpPr>
        <p:spPr>
          <a:xfrm>
            <a:off x="874900" y="824800"/>
            <a:ext cx="8269200" cy="4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Administradores: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24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Dr. Josh Purvis, Principal:  </a:t>
            </a:r>
            <a:r>
              <a:rPr b="0" i="0" lang="en-US" sz="1800" u="sng" cap="none" strike="noStrike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josh.purvis@colquitt.k12.ga.us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24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Dr. Ben Pitchford, Subdirector: </a:t>
            </a:r>
            <a:r>
              <a:rPr b="0" i="0" lang="en-US" sz="1800" u="sng" cap="none" strike="noStrike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ben.pitchford@colquitt.k12.ga.us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Profesoras: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24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primernombre.apellido@colquitt.k12.ga.us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Enlace: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24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Staci Cortez:  </a:t>
            </a:r>
            <a:r>
              <a:rPr b="0" i="0" lang="en-US" sz="1800" u="sng" cap="none" strike="noStrike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staci.cortez@colquitt.k12.ga.us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Trabajadora social: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24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Angie Kling:  </a:t>
            </a:r>
            <a:r>
              <a:rPr b="0" i="0" lang="en-US" sz="1800" u="sng" cap="none" strike="noStrike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angela.kling@colquitt.k12.ga.us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Consejera:</a:t>
            </a:r>
            <a:endParaRPr b="0" i="0" sz="24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73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ts val="24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Adrien (O’Brien) Martin:  </a:t>
            </a:r>
            <a:r>
              <a:rPr b="0" i="0" lang="en-US" sz="1800" u="sng" cap="none" strike="noStrike">
                <a:solidFill>
                  <a:srgbClr val="3085ED"/>
                </a:solidFill>
                <a:latin typeface="Corbel"/>
                <a:ea typeface="Corbel"/>
                <a:cs typeface="Corbel"/>
                <a:sym typeface="Corbe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adrien.obrien@colquitt.k12.ga.us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 rot="690657">
            <a:off x="1590302" y="5549668"/>
            <a:ext cx="1190648" cy="584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¡Escríbanos una nota!</a:t>
            </a:r>
            <a:endParaRPr b="0" i="0" sz="13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66" name="Google Shape;366;p15"/>
          <p:cNvSpPr txBox="1"/>
          <p:nvPr/>
        </p:nvSpPr>
        <p:spPr>
          <a:xfrm>
            <a:off x="3543988" y="5403450"/>
            <a:ext cx="1371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¡Envíenos un correo electrónico!</a:t>
            </a:r>
            <a:endParaRPr b="0" i="0" sz="1500" u="none" cap="none" strike="noStrike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67" name="Google Shape;367;p15"/>
          <p:cNvSpPr txBox="1"/>
          <p:nvPr/>
        </p:nvSpPr>
        <p:spPr>
          <a:xfrm>
            <a:off x="5500400" y="5100025"/>
            <a:ext cx="167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¡Concierta una cita para entrar!</a:t>
            </a:r>
            <a:endParaRPr b="1" i="0" sz="12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698 Hwy 319 South</a:t>
            </a:r>
            <a:endParaRPr b="1" i="0" sz="12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Moultrie, GA 31768</a:t>
            </a:r>
            <a:endParaRPr b="1" i="0" sz="12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368" name="Google Shape;368;p15"/>
          <p:cNvSpPr txBox="1"/>
          <p:nvPr/>
        </p:nvSpPr>
        <p:spPr>
          <a:xfrm>
            <a:off x="7698953" y="5641676"/>
            <a:ext cx="109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¡Llamanos!</a:t>
            </a:r>
            <a:endParaRPr b="0" i="0" sz="1100" u="none" cap="none" strike="noStrike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229-890-6184</a:t>
            </a:r>
            <a:endParaRPr b="0" i="0" sz="1100" u="none" cap="none" strike="noStrike">
              <a:solidFill>
                <a:srgbClr val="FFFFFF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"/>
          <p:cNvSpPr txBox="1"/>
          <p:nvPr>
            <p:ph type="title"/>
          </p:nvPr>
        </p:nvSpPr>
        <p:spPr>
          <a:xfrm>
            <a:off x="1071200" y="151650"/>
            <a:ext cx="77046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Preguntas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descr="C:\Users\debbur77\AppData\Local\Microsoft\Windows\Temporary Internet Files\Content.IE5\ZDNE8OVQ\MC900441498[1].png" id="374" name="Google Shape;3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450" y="0"/>
            <a:ext cx="1345200" cy="134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bbur77\AppData\Local\Microsoft\Windows\Temporary Internet Files\Content.IE5\ZDNE8OVQ\MC900441498[1].png" id="375" name="Google Shape;3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7950" y="0"/>
            <a:ext cx="1345200" cy="13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 txBox="1"/>
          <p:nvPr/>
        </p:nvSpPr>
        <p:spPr>
          <a:xfrm>
            <a:off x="856100" y="1558700"/>
            <a:ext cx="8134800" cy="49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Llame a </a:t>
            </a:r>
            <a:r>
              <a:rPr b="1" i="1" lang="en-US" sz="2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Staci Cortez, enlace de Sunset</a:t>
            </a:r>
            <a:r>
              <a:rPr b="0" i="1" lang="en-US" sz="2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al 229-890-6148 o envíele un correo electrónico a </a:t>
            </a:r>
            <a:r>
              <a:rPr b="0" i="1" lang="en-US" sz="20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staci.cortez@colquitt.k12.ga.us</a:t>
            </a:r>
            <a:r>
              <a:rPr b="0" i="1" lang="en-US" sz="2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para ayudar a responder cualquier pregunta que pueda tener.</a:t>
            </a:r>
            <a:endParaRPr b="0" i="1" sz="2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t/>
            </a:r>
            <a:endParaRPr b="0" i="0" sz="6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del distrito</a:t>
            </a: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tiene alguna pregunta, comuníquese con el personal del CCSS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Departamento de Programas Federales de: 229-890-6200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Pts val="1900"/>
              <a:buFont typeface="Arial"/>
              <a:buChar char="●"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Todd Hall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Director de Programas Federales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Pts val="1900"/>
              <a:buFont typeface="Arial"/>
              <a:buChar char="●"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Jeff Horne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Subdirector de Programas Federales, Coordinador del Programa para Migrantes 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Pts val="1900"/>
              <a:buFont typeface="Arial"/>
              <a:buChar char="●"/>
            </a:pPr>
            <a:r>
              <a:rPr b="1" lang="en-US" sz="1900"/>
              <a:t>Mary Beth Montgomery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Directora de Participación de Padres y Familias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Pts val="1900"/>
              <a:buFont typeface="Arial"/>
              <a:buChar char="●"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Denise Pope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Enlace de familias sin hogar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Pts val="1900"/>
              <a:buFont typeface="Arial"/>
              <a:buChar char="●"/>
            </a:pPr>
            <a:r>
              <a:rPr b="1" lang="en-US" sz="1900"/>
              <a:t>Brianne Tomlinson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Secretaria de Programas Federales</a:t>
            </a:r>
            <a:b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880" lvl="0" marL="182880" marR="0" rtl="0" algn="l">
              <a:lnSpc>
                <a:spcPct val="7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82880" lvl="0" marL="182880" marR="0" rtl="0" algn="l">
              <a:lnSpc>
                <a:spcPct val="7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t/>
            </a:r>
            <a:endParaRPr b="0" i="0" sz="2220" u="none" cap="none" strike="noStrike">
              <a:solidFill>
                <a:srgbClr val="3F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c7f10e05c_0_143"/>
          <p:cNvSpPr txBox="1"/>
          <p:nvPr>
            <p:ph type="title"/>
          </p:nvPr>
        </p:nvSpPr>
        <p:spPr>
          <a:xfrm>
            <a:off x="982125" y="457200"/>
            <a:ext cx="7704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¡Necesitamos sus comentarios!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82" name="Google Shape;382;gec7f10e05c_0_143"/>
          <p:cNvSpPr txBox="1"/>
          <p:nvPr>
            <p:ph idx="1" type="body"/>
          </p:nvPr>
        </p:nvSpPr>
        <p:spPr>
          <a:xfrm>
            <a:off x="982125" y="1486425"/>
            <a:ext cx="77046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latin typeface="Life Savers"/>
                <a:ea typeface="Life Savers"/>
                <a:cs typeface="Life Savers"/>
                <a:sym typeface="Life Savers"/>
              </a:rPr>
              <a:t>Haga clic a continuación para responder algunas preguntas sobre nuestra reunión anual del Título I. ¡Esto nos ayudará con nuestras futuras reuniones!</a:t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id="383" name="Google Shape;383;gec7f10e05c_0_1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5150" y="3169532"/>
            <a:ext cx="2833700" cy="28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"/>
          <p:cNvSpPr txBox="1"/>
          <p:nvPr>
            <p:ph type="title"/>
          </p:nvPr>
        </p:nvSpPr>
        <p:spPr>
          <a:xfrm>
            <a:off x="559425" y="0"/>
            <a:ext cx="8763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b="1" lang="en-US" sz="3300">
                <a:latin typeface="Life Savers"/>
                <a:ea typeface="Life Savers"/>
                <a:cs typeface="Life Savers"/>
                <a:sym typeface="Life Savers"/>
              </a:rPr>
              <a:t>Los programas de título I pueden ayudar a:</a:t>
            </a:r>
            <a:endParaRPr b="1" sz="33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285" name="Google Shape;285;p2"/>
          <p:cNvSpPr txBox="1"/>
          <p:nvPr>
            <p:ph idx="1" type="body"/>
          </p:nvPr>
        </p:nvSpPr>
        <p:spPr>
          <a:xfrm>
            <a:off x="749825" y="2437700"/>
            <a:ext cx="8229600" cy="33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Que los niños mejoren en la escuela y se sientan mejor consigo mismos</a:t>
            </a:r>
            <a:endParaRPr/>
          </a:p>
          <a:p>
            <a:pPr indent="-81343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Que los maestros comprendan las necesidades y preocupaciones de los estudiantes y padres</a:t>
            </a:r>
            <a:endParaRPr/>
          </a:p>
          <a:p>
            <a:pPr indent="-81343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Que los padres entiendan a su hijo y participen más en la educación del niño</a:t>
            </a:r>
            <a:endParaRPr/>
          </a:p>
        </p:txBody>
      </p:sp>
      <p:pic>
        <p:nvPicPr>
          <p:cNvPr id="286" name="Google Shape;2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6162" y="937957"/>
            <a:ext cx="1971675" cy="127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"/>
          <p:cNvSpPr txBox="1"/>
          <p:nvPr>
            <p:ph type="title"/>
          </p:nvPr>
        </p:nvSpPr>
        <p:spPr>
          <a:xfrm>
            <a:off x="1109350" y="62776"/>
            <a:ext cx="77046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Que es una escuela Titulo I?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292" name="Google Shape;292;p3"/>
          <p:cNvSpPr txBox="1"/>
          <p:nvPr>
            <p:ph idx="1" type="body"/>
          </p:nvPr>
        </p:nvSpPr>
        <p:spPr>
          <a:xfrm>
            <a:off x="982125" y="1142875"/>
            <a:ext cx="7704600" cy="48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90"/>
              <a:buChar char="•"/>
            </a:pPr>
            <a:r>
              <a:rPr lang="en-US" sz="2200"/>
              <a:t>Ser una escuela de Título I significa recibir fondos federales (título I dólares) para complementar los programas existentes en la escuela.  Estos dólares se utilizan para...</a:t>
            </a:r>
            <a:endParaRPr/>
          </a:p>
          <a:p>
            <a:pPr indent="-310610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610"/>
              <a:buChar char="•"/>
            </a:pPr>
            <a:r>
              <a:rPr lang="en-US" sz="1800"/>
              <a:t>Identificar a los estudiantes que experimentan dificultades académicas y proporcionar asistencia oportuna para ayudar a estos estudiantes a cumplir con las desafiantes normas de contenido del estado.</a:t>
            </a:r>
            <a:endParaRPr/>
          </a:p>
          <a:p>
            <a:pPr indent="-310610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610"/>
              <a:buChar char="•"/>
            </a:pPr>
            <a:r>
              <a:rPr lang="en-US" sz="1800"/>
              <a:t>Comprar/Pagar personal/programas/materiales/suministros complementarios</a:t>
            </a:r>
            <a:endParaRPr sz="1800"/>
          </a:p>
          <a:p>
            <a:pPr indent="-310610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610"/>
              <a:buChar char="•"/>
            </a:pPr>
            <a:r>
              <a:rPr lang="en-US" sz="1800"/>
              <a:t>Realización de reuniones de participación de los padres/capacitaciones/actividades</a:t>
            </a:r>
            <a:endParaRPr/>
          </a:p>
          <a:p>
            <a:pPr indent="-310610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610"/>
              <a:buChar char="•"/>
            </a:pPr>
            <a:r>
              <a:rPr lang="en-US" sz="1800"/>
              <a:t>Reclutamiento/contratación/retención de profesores altamente cualificados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1450"/>
              <a:buFont typeface="Corbel"/>
              <a:buNone/>
            </a:pPr>
            <a:r>
              <a:t/>
            </a:r>
            <a:endParaRPr sz="1000"/>
          </a:p>
          <a:p>
            <a:pPr indent="-285750" lvl="0" marL="285750" rtl="0" algn="l">
              <a:lnSpc>
                <a:spcPct val="100000"/>
              </a:lnSpc>
              <a:spcBef>
                <a:spcPts val="974"/>
              </a:spcBef>
              <a:spcAft>
                <a:spcPts val="0"/>
              </a:spcAft>
              <a:buSzPts val="3190"/>
              <a:buChar char="•"/>
            </a:pPr>
            <a:r>
              <a:rPr lang="en-US" sz="2200"/>
              <a:t>Ser una escuela de título I también significa compromiso familiar y los derechos de los padres.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 txBox="1"/>
          <p:nvPr>
            <p:ph type="title"/>
          </p:nvPr>
        </p:nvSpPr>
        <p:spPr>
          <a:xfrm>
            <a:off x="918500" y="0"/>
            <a:ext cx="77046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Los fondos del título I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298" name="Google Shape;298;p4"/>
          <p:cNvSpPr txBox="1"/>
          <p:nvPr>
            <p:ph idx="1" type="body"/>
          </p:nvPr>
        </p:nvSpPr>
        <p:spPr>
          <a:xfrm>
            <a:off x="982125" y="2224376"/>
            <a:ext cx="77046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Cualquier agencia educativa local (distrito escolar) con una asignación de título I superior a $500.000 está obligada por ley a apartar el 1% de su asignación de título I para la participación de los padres.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SzPct val="145000"/>
              <a:buFont typeface="Corbel"/>
              <a:buNone/>
            </a:pPr>
            <a:r>
              <a:t/>
            </a:r>
            <a:endParaRPr sz="800"/>
          </a:p>
          <a:p>
            <a:pPr indent="-285750" lvl="0" marL="285750" rtl="0" algn="l">
              <a:lnSpc>
                <a:spcPct val="100000"/>
              </a:lnSpc>
              <a:spcBef>
                <a:spcPts val="972"/>
              </a:spcBef>
              <a:spcAft>
                <a:spcPts val="0"/>
              </a:spcAft>
              <a:buSzPct val="145000"/>
              <a:buChar char="•"/>
            </a:pPr>
            <a:r>
              <a:rPr lang="en-US"/>
              <a:t>De ese 1%, el 10% puede reservarse en el distrito escolar para iniciativas de todo el sistema relacionadas con el compromiso familiar.  El 90% restante debe asignarse a todas las escuelas del título I en el distrito.  Por lo tanto, cada escuela de título I recibe su porción del 90% para implementar el compromiso familiar de nivel escolar.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724"/>
              </a:spcBef>
              <a:spcAft>
                <a:spcPts val="0"/>
              </a:spcAft>
              <a:buSzPct val="145000"/>
              <a:buFont typeface="Corbel"/>
              <a:buNone/>
            </a:pPr>
            <a:r>
              <a:t/>
            </a:r>
            <a:endParaRPr sz="800"/>
          </a:p>
          <a:p>
            <a:pPr indent="-285750" lvl="0" marL="285750" rtl="0" algn="l">
              <a:lnSpc>
                <a:spcPct val="100000"/>
              </a:lnSpc>
              <a:spcBef>
                <a:spcPts val="1003"/>
              </a:spcBef>
              <a:spcAft>
                <a:spcPts val="0"/>
              </a:spcAft>
              <a:buSzPct val="145000"/>
              <a:buChar char="•"/>
            </a:pPr>
            <a:r>
              <a:rPr b="1" lang="en-US" sz="2600"/>
              <a:t>Usted, como padre del título I, tiene derecho a participar en la forma en que se gasta este dinero.</a:t>
            </a:r>
            <a:endParaRPr/>
          </a:p>
          <a:p>
            <a:pPr indent="-114489" lvl="0" marL="285750" rtl="0" algn="l">
              <a:lnSpc>
                <a:spcPct val="100000"/>
              </a:lnSpc>
              <a:spcBef>
                <a:spcPts val="972"/>
              </a:spcBef>
              <a:spcAft>
                <a:spcPts val="0"/>
              </a:spcAft>
              <a:buSzPct val="145000"/>
              <a:buNone/>
            </a:pPr>
            <a:r>
              <a:t/>
            </a:r>
            <a:endParaRPr/>
          </a:p>
        </p:txBody>
      </p:sp>
      <p:pic>
        <p:nvPicPr>
          <p:cNvPr descr="C:\Users\debbur77\AppData\Local\Microsoft\Windows\Temporary Internet Files\Content.IE5\WQ5J2SQJ\MC900434749[1].png" id="299" name="Google Shape;2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425" y="864775"/>
            <a:ext cx="1142857" cy="114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"/>
          <p:cNvSpPr txBox="1"/>
          <p:nvPr>
            <p:ph type="title"/>
          </p:nvPr>
        </p:nvSpPr>
        <p:spPr>
          <a:xfrm>
            <a:off x="982163" y="0"/>
            <a:ext cx="77046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Asistencia de toda la escuela o dirigida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05" name="Google Shape;305;p5"/>
          <p:cNvSpPr txBox="1"/>
          <p:nvPr>
            <p:ph idx="1" type="body"/>
          </p:nvPr>
        </p:nvSpPr>
        <p:spPr>
          <a:xfrm>
            <a:off x="982125" y="1562753"/>
            <a:ext cx="7704600" cy="44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4770" lvl="0" marL="2857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2022-2023 Metas escolares</a:t>
            </a:r>
            <a:endParaRPr b="1"/>
          </a:p>
          <a:p>
            <a:pPr indent="-647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En el informe CCRPI 2022, aumente el indicador de </a:t>
            </a:r>
            <a:endParaRPr/>
          </a:p>
          <a:p>
            <a:pPr indent="-647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rendimiento CCRPI en lectura y matemáticas en un 3 por </a:t>
            </a:r>
            <a:endParaRPr/>
          </a:p>
          <a:p>
            <a:pPr indent="-647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ciento.</a:t>
            </a:r>
            <a:endParaRPr/>
          </a:p>
          <a:p>
            <a:pPr indent="-3943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El enfoque para la lectura es: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K-1: Fonética y decodificación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1-5: Fluidez de lectura y comprensión de lectura</a:t>
            </a:r>
            <a:endParaRPr/>
          </a:p>
          <a:p>
            <a:pPr indent="-39433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El enfoque para las matemáticas es:</a:t>
            </a:r>
            <a:endParaRPr/>
          </a:p>
          <a:p>
            <a:pPr indent="-39433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K-5: Fluidez de las tablas</a:t>
            </a:r>
            <a:endParaRPr/>
          </a:p>
          <a:p>
            <a:pPr indent="-647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"/>
          <p:cNvSpPr txBox="1"/>
          <p:nvPr>
            <p:ph type="title"/>
          </p:nvPr>
        </p:nvSpPr>
        <p:spPr>
          <a:xfrm>
            <a:off x="1058475" y="1"/>
            <a:ext cx="77046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Plan de Mejora de la escuela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11" name="Google Shape;311;p6"/>
          <p:cNvSpPr txBox="1"/>
          <p:nvPr>
            <p:ph idx="1" type="body"/>
          </p:nvPr>
        </p:nvSpPr>
        <p:spPr>
          <a:xfrm>
            <a:off x="1134833" y="1445525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Equipo de planificación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Evaluación de las necesidades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Metas estratégicas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Estrategias basadas en la investigación.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Evaluación del plan</a:t>
            </a:r>
            <a:endParaRPr sz="500"/>
          </a:p>
          <a:p>
            <a:pPr indent="-6477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"/>
          <p:cNvSpPr txBox="1"/>
          <p:nvPr>
            <p:ph type="title"/>
          </p:nvPr>
        </p:nvSpPr>
        <p:spPr>
          <a:xfrm>
            <a:off x="1045750" y="113676"/>
            <a:ext cx="77046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Plan de mejora de la escuela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17" name="Google Shape;317;p7"/>
          <p:cNvSpPr txBox="1"/>
          <p:nvPr>
            <p:ph idx="1" type="body"/>
          </p:nvPr>
        </p:nvSpPr>
        <p:spPr>
          <a:xfrm>
            <a:off x="1045750" y="1460951"/>
            <a:ext cx="7704600" cy="3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Evaluaciones académicas de los estudiantes.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Información sobre niveles de competencia.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Asistencia adicional proporcionada a estudiantes con dificultades.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Coordinación e integración de fondos y programas federales.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/>
              <a:t>Estrategias de participación familiar, incluida la política de participación familiar de la escuela.</a:t>
            </a:r>
            <a:endParaRPr sz="500"/>
          </a:p>
          <a:p>
            <a:pPr indent="-6477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"/>
          <p:cNvSpPr txBox="1"/>
          <p:nvPr>
            <p:ph type="title"/>
          </p:nvPr>
        </p:nvSpPr>
        <p:spPr>
          <a:xfrm>
            <a:off x="1096650" y="1"/>
            <a:ext cx="7704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evaluaciones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23" name="Google Shape;323;p8"/>
          <p:cNvSpPr txBox="1"/>
          <p:nvPr/>
        </p:nvSpPr>
        <p:spPr>
          <a:xfrm>
            <a:off x="968050" y="1211900"/>
            <a:ext cx="8085000" cy="4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797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ts val="16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maestros darán una variedad de pruebas en el salón de clases para determinar la comprensión de los estudiantes del plan de estudios que se enseña y tomar decisiones sobre la próxima instrucción.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7970" lvl="0" marL="27432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0A22E"/>
              </a:buClr>
              <a:buSzPts val="16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Además de las pruebas regulares desarrolladas por el maestro, nuestro sistema también proporcionará las siguientes pruebas / evaluaciones: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045" lvl="1" marL="54864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A5644E"/>
              </a:buClr>
              <a:buSzPts val="1600"/>
              <a:buFont typeface="Arial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K: GKIDS durante todo el año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045" lvl="1" marL="54864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A5644E"/>
              </a:buClr>
              <a:buSzPts val="1600"/>
              <a:buFont typeface="Arial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2</a:t>
            </a:r>
            <a:r>
              <a:rPr b="0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grados: Evaluaciones a nivel del sistema durante todo el año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045" lvl="1" marL="54864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A5644E"/>
              </a:buClr>
              <a:buSzPts val="1600"/>
              <a:buFont typeface="Arial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 Inventory: se usa para medir los niveles Lexile 3 veces durante el año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045" lvl="1" marL="54864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A5644E"/>
              </a:buClr>
              <a:buSzPts val="1600"/>
              <a:buFont typeface="Arial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3-5: Evaluaciones a nivel del sistema durante todo el año y Georgia Milestones Assessment System (GMAS) en la primavera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045" lvl="1" marL="54864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A5644E"/>
              </a:buClr>
              <a:buSzPts val="1600"/>
              <a:buFont typeface="Arial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WIDA, ACCESS (Estudiantes de inglés)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¡Los maestros compartirán más sobre las pruebas a medida que avanza el año!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610" lvl="0" marL="274320" marR="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525"/>
              <a:buFont typeface="Arial"/>
              <a:buNone/>
            </a:pPr>
            <a:r>
              <a:t/>
            </a:r>
            <a:endParaRPr b="0" i="0" sz="1525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"/>
          <p:cNvSpPr txBox="1"/>
          <p:nvPr>
            <p:ph type="title"/>
          </p:nvPr>
        </p:nvSpPr>
        <p:spPr>
          <a:xfrm>
            <a:off x="982163" y="304500"/>
            <a:ext cx="77046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rbel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cualificación profesional de los maestros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329" name="Google Shape;329;p10"/>
          <p:cNvSpPr txBox="1"/>
          <p:nvPr>
            <p:ph idx="1" type="body"/>
          </p:nvPr>
        </p:nvSpPr>
        <p:spPr>
          <a:xfrm>
            <a:off x="982146" y="1762588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/>
              <a:t>Ustedes, como padres de Título I, tienen derecho a solicitar las cualificaciones de los maestros de su hijo.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SzPts val="1015"/>
              <a:buFont typeface="Corbel"/>
              <a:buNone/>
            </a:pPr>
            <a:r>
              <a:t/>
            </a:r>
            <a:endParaRPr sz="700"/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2014-08-18T19:25:43Z</dcterms:created>
  <dc:creator>Debbie Burnette</dc:creator>
</cp:coreProperties>
</file>