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Economica"/>
      <p:regular r:id="rId20"/>
      <p:bold r:id="rId21"/>
      <p:italic r:id="rId22"/>
      <p:boldItalic r:id="rId23"/>
    </p:embeddedFont>
    <p:embeddedFont>
      <p:font typeface="Corbel"/>
      <p:regular r:id="rId24"/>
      <p:bold r:id="rId25"/>
      <p:italic r:id="rId26"/>
      <p:boldItalic r:id="rId27"/>
    </p:embeddedFont>
    <p:embeddedFont>
      <p:font typeface="Life Savers"/>
      <p:regular r:id="rId28"/>
      <p:bold r:id="rId29"/>
    </p:embeddedFont>
    <p:embeddedFont>
      <p:font typeface="Libre Baskerville"/>
      <p:regular r:id="rId30"/>
      <p:bold r:id="rId31"/>
      <p:italic r:id="rId32"/>
    </p:embeddedFont>
    <p:embeddedFont>
      <p:font typeface="Chelsea Market"/>
      <p:regular r:id="rId33"/>
    </p:embeddedFont>
    <p:embeddedFont>
      <p:font typeface="Open Sans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38" roundtripDataSignature="AMtx7mjXsyoXTb4YV8aVgnW3F6tTGQ3m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regular.fntdata"/><Relationship Id="rId22" Type="http://schemas.openxmlformats.org/officeDocument/2006/relationships/font" Target="fonts/Economica-italic.fntdata"/><Relationship Id="rId21" Type="http://schemas.openxmlformats.org/officeDocument/2006/relationships/font" Target="fonts/Economica-bold.fntdata"/><Relationship Id="rId24" Type="http://schemas.openxmlformats.org/officeDocument/2006/relationships/font" Target="fonts/Corbel-regular.fntdata"/><Relationship Id="rId23" Type="http://schemas.openxmlformats.org/officeDocument/2006/relationships/font" Target="fonts/Economic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rbel-italic.fntdata"/><Relationship Id="rId25" Type="http://schemas.openxmlformats.org/officeDocument/2006/relationships/font" Target="fonts/Corbel-bold.fntdata"/><Relationship Id="rId28" Type="http://schemas.openxmlformats.org/officeDocument/2006/relationships/font" Target="fonts/LifeSavers-regular.fntdata"/><Relationship Id="rId27" Type="http://schemas.openxmlformats.org/officeDocument/2006/relationships/font" Target="fonts/Corbel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ifeSaver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ibreBaskerville-bold.fntdata"/><Relationship Id="rId30" Type="http://schemas.openxmlformats.org/officeDocument/2006/relationships/font" Target="fonts/LibreBaskerville-regular.fntdata"/><Relationship Id="rId11" Type="http://schemas.openxmlformats.org/officeDocument/2006/relationships/slide" Target="slides/slide6.xml"/><Relationship Id="rId33" Type="http://schemas.openxmlformats.org/officeDocument/2006/relationships/font" Target="fonts/ChelseaMarket-regular.fntdata"/><Relationship Id="rId10" Type="http://schemas.openxmlformats.org/officeDocument/2006/relationships/slide" Target="slides/slide5.xml"/><Relationship Id="rId32" Type="http://schemas.openxmlformats.org/officeDocument/2006/relationships/font" Target="fonts/LibreBaskerville-italic.fntdata"/><Relationship Id="rId13" Type="http://schemas.openxmlformats.org/officeDocument/2006/relationships/slide" Target="slides/slide8.xml"/><Relationship Id="rId35" Type="http://schemas.openxmlformats.org/officeDocument/2006/relationships/font" Target="fonts/OpenSans-bold.fntdata"/><Relationship Id="rId12" Type="http://schemas.openxmlformats.org/officeDocument/2006/relationships/slide" Target="slides/slide7.xml"/><Relationship Id="rId34" Type="http://schemas.openxmlformats.org/officeDocument/2006/relationships/font" Target="fonts/OpenSans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boldItalic.fntdata"/><Relationship Id="rId14" Type="http://schemas.openxmlformats.org/officeDocument/2006/relationships/slide" Target="slides/slide9.xml"/><Relationship Id="rId36" Type="http://schemas.openxmlformats.org/officeDocument/2006/relationships/font" Target="fonts/OpenSans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customschemas.google.com/relationships/presentationmetadata" Target="meta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gadoe.org/Technology-Services/Enterprise-Systems-and-Applications/SLDS/Pages/SLDS-Parent-Portal.aspx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" name="Google Shape;6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dea6e800c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6dea6e800c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family engagement opportunities offered for school or home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volunteer opportunities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4765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parent decision making opportunities/meetings/councils</a:t>
            </a:r>
            <a:endParaRPr/>
          </a:p>
        </p:txBody>
      </p:sp>
      <p:sp>
        <p:nvSpPr>
          <p:cNvPr id="139" name="Google Shape;1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76affbf5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gec76affbf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5" name="Google Shape;75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b7cfd0a1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5b7cfd0a17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dc4fbaf6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State Standards and list curriculum used</a:t>
            </a:r>
            <a:endParaRPr/>
          </a:p>
        </p:txBody>
      </p:sp>
      <p:sp>
        <p:nvSpPr>
          <p:cNvPr id="104" name="Google Shape;104;g26dc4fbaf6a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dc4fbaf6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these tests measure my child’s progress?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proficiency levels is my child expected to meet?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access previous test performance, standards, and attendance about my child using the </a:t>
            </a:r>
            <a:r>
              <a:rPr lang="en-US" sz="12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Statewide Longitudinal Data System (SLDS)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 the school’s parent portal (if applicable)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g26dc4fbaf6a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dea6e800c_1_3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26dea6e800c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Our district and school must have a Family Engagement Plan describing how the school will support the important role of parents in their child’s academic journey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compact describes how the parent(s) and school can partner together to support student academic progress.  Link your school plan and compact.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Title I schools must have a written statement, signed by all parties, listing specific responsibilities of school staff, parents, and students. </a:t>
            </a:r>
            <a:endParaRPr/>
          </a:p>
        </p:txBody>
      </p:sp>
      <p:sp>
        <p:nvSpPr>
          <p:cNvPr id="125" name="Google Shape;12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0410c7213_1_327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g150410c7213_1_327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g150410c7213_1_327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g150410c7213_1_327"/>
          <p:cNvSpPr txBox="1"/>
          <p:nvPr>
            <p:ph idx="1" type="subTitle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g150410c7213_1_327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5" name="Google Shape;15;g150410c7213_1_3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150410c7213_1_337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150410c7213_1_337"/>
          <p:cNvSpPr txBox="1"/>
          <p:nvPr>
            <p:ph hasCustomPrompt="1" type="title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g150410c7213_1_337"/>
          <p:cNvSpPr txBox="1"/>
          <p:nvPr>
            <p:ph idx="1" type="body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g150410c7213_1_3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50410c7213_1_34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50410c7213_1_344"/>
          <p:cNvSpPr txBox="1"/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150410c7213_1_344"/>
          <p:cNvSpPr txBox="1"/>
          <p:nvPr>
            <p:ph idx="1" type="body"/>
          </p:nvPr>
        </p:nvSpPr>
        <p:spPr>
          <a:xfrm>
            <a:off x="982133" y="2667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94335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indent="-39433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indent="-39433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indent="-39433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indent="-39433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indent="-394335" lvl="5" marL="2743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indent="-394335" lvl="6" marL="3200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indent="-394334" lvl="7" marL="3657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indent="-394334" lvl="8" marL="41148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/>
        </p:txBody>
      </p:sp>
      <p:sp>
        <p:nvSpPr>
          <p:cNvPr id="61" name="Google Shape;61;g150410c7213_1_344"/>
          <p:cNvSpPr txBox="1"/>
          <p:nvPr>
            <p:ph idx="10" type="dt"/>
          </p:nvPr>
        </p:nvSpPr>
        <p:spPr>
          <a:xfrm>
            <a:off x="7344329" y="6108173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g150410c7213_1_344"/>
          <p:cNvSpPr txBox="1"/>
          <p:nvPr>
            <p:ph idx="11" type="ftr"/>
          </p:nvPr>
        </p:nvSpPr>
        <p:spPr>
          <a:xfrm>
            <a:off x="1972647" y="6108173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g150410c7213_1_344"/>
          <p:cNvSpPr txBox="1"/>
          <p:nvPr>
            <p:ph idx="12" type="sldNum"/>
          </p:nvPr>
        </p:nvSpPr>
        <p:spPr>
          <a:xfrm>
            <a:off x="8258967" y="6108173"/>
            <a:ext cx="42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50410c7213_1_306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150410c7213_1_30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g150410c7213_1_306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g150410c7213_1_30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50410c7213_1_295"/>
          <p:cNvSpPr/>
          <p:nvPr/>
        </p:nvSpPr>
        <p:spPr>
          <a:xfrm>
            <a:off x="2744013" y="10089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3" name="Google Shape;23;g150410c7213_1_295"/>
          <p:cNvSpPr/>
          <p:nvPr/>
        </p:nvSpPr>
        <p:spPr>
          <a:xfrm rot="10800000">
            <a:off x="5318350" y="43556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4" name="Google Shape;24;g150410c7213_1_295"/>
          <p:cNvSpPr txBox="1"/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5" name="Google Shape;25;g150410c7213_1_295"/>
          <p:cNvSpPr txBox="1"/>
          <p:nvPr>
            <p:ph idx="1" type="subTitle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26" name="Google Shape;26;g150410c7213_1_29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50410c7213_1_301"/>
          <p:cNvSpPr/>
          <p:nvPr/>
        </p:nvSpPr>
        <p:spPr>
          <a:xfrm flipH="1">
            <a:off x="7595938" y="613633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9" name="Google Shape;29;g150410c7213_1_301"/>
          <p:cNvSpPr/>
          <p:nvPr/>
        </p:nvSpPr>
        <p:spPr>
          <a:xfrm flipH="1" rot="10800000">
            <a:off x="466425" y="4744471"/>
            <a:ext cx="1081625" cy="1499896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" name="Google Shape;30;g150410c7213_1_301"/>
          <p:cNvSpPr txBox="1"/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1" name="Google Shape;31;g150410c7213_1_30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150410c7213_1_311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4" name="Google Shape;34;g150410c7213_1_311"/>
          <p:cNvSpPr txBox="1"/>
          <p:nvPr>
            <p:ph idx="1" type="body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g150410c7213_1_311"/>
          <p:cNvSpPr txBox="1"/>
          <p:nvPr>
            <p:ph idx="2" type="body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g150410c7213_1_3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50410c7213_1_316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9" name="Google Shape;39;g150410c7213_1_3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50410c7213_1_31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2" name="Google Shape;42;g150410c7213_1_319"/>
          <p:cNvSpPr txBox="1"/>
          <p:nvPr>
            <p:ph idx="1" type="body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g150410c7213_1_3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50410c7213_1_32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150410c7213_1_323"/>
          <p:cNvSpPr txBox="1"/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g150410c7213_1_3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50410c7213_1_334"/>
          <p:cNvSpPr txBox="1"/>
          <p:nvPr>
            <p:ph idx="1" type="body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g150410c7213_1_3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rgbClr val="CCCCC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0410c7213_1_291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b="0" i="0" sz="42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g150410c7213_1_291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g150410c7213_1_29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5" Type="http://schemas.openxmlformats.org/officeDocument/2006/relationships/image" Target="../media/image3.jpg"/><Relationship Id="rId6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iesha.thompson@colquitt.k12.ga.us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e/2PACX-1vRYPHz9UfInqOI8kNeBdOgimDaKquQjavBlsUBLSy9eyQ8dp0uqmZjT4vrqTfE3kg/pub" TargetMode="External"/><Relationship Id="rId4" Type="http://schemas.openxmlformats.org/officeDocument/2006/relationships/hyperlink" Target="https://campussuite-storage.s3.amazonaws.com/prod/1559027/2cae00ac-8a5c-11ea-886f-12f99fab7833/2635452/7fa41b44-2c9c-11ee-9f0e-02ef8f5c4d55/file/2023-2024%20School%20Parent%20and%20Family%20Engagement%20Plan.pdf" TargetMode="External"/><Relationship Id="rId5" Type="http://schemas.openxmlformats.org/officeDocument/2006/relationships/hyperlink" Target="https://campussuite-storage.s3.amazonaws.com/prod/1559027/2cae00ac-8a5c-11ea-886f-12f99fab7833/2635453/7fa42148-2c9c-11ee-bb7c-02ef8f5c4d55/file/FY24%20%20School%20Parent%20Compac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/>
          <p:nvPr>
            <p:ph idx="1" type="subTitle"/>
          </p:nvPr>
        </p:nvSpPr>
        <p:spPr>
          <a:xfrm>
            <a:off x="284800" y="2038701"/>
            <a:ext cx="4045200" cy="20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</a:pPr>
            <a:r>
              <a:rPr b="1" lang="en-US" sz="4200">
                <a:latin typeface="Life Savers"/>
                <a:ea typeface="Life Savers"/>
                <a:cs typeface="Life Savers"/>
                <a:sym typeface="Life Savers"/>
              </a:rPr>
              <a:t>Title I Annual Meeting</a:t>
            </a:r>
            <a:endParaRPr b="1" sz="42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9"/>
              <a:buNone/>
            </a:pPr>
            <a:r>
              <a:t/>
            </a:r>
            <a:endParaRPr b="1" sz="383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219"/>
              <a:buNone/>
            </a:pPr>
            <a:r>
              <a:t/>
            </a:r>
            <a:endParaRPr b="1" sz="383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-969045" y="6456962"/>
            <a:ext cx="2600700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"/>
          <p:cNvSpPr txBox="1"/>
          <p:nvPr/>
        </p:nvSpPr>
        <p:spPr>
          <a:xfrm>
            <a:off x="5413200" y="1579675"/>
            <a:ext cx="3000000" cy="389488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0"/>
              <a:buFont typeface="Arial"/>
              <a:buNone/>
            </a:pPr>
            <a:r>
              <a:t/>
            </a:r>
            <a:endParaRPr b="1" i="0" sz="3130" u="none" cap="none" strike="noStrike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0"/>
              <a:buFont typeface="Arial"/>
              <a:buNone/>
            </a:pPr>
            <a:r>
              <a:rPr b="1" i="0" lang="en-US" sz="3130" u="none" cap="none" strike="noStrike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Stringfellow Elementary School</a:t>
            </a:r>
            <a:endParaRPr b="1" i="0" sz="3130" u="none" cap="none" strike="noStrike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30"/>
              <a:buFont typeface="Arial"/>
              <a:buNone/>
            </a:pPr>
            <a:r>
              <a:t/>
            </a:r>
            <a:endParaRPr b="1" i="0" sz="3830" u="none" cap="none" strike="noStrike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Clr>
                <a:srgbClr val="000000"/>
              </a:buClr>
              <a:buSzPts val="2430"/>
              <a:buFont typeface="Arial"/>
              <a:buNone/>
            </a:pPr>
            <a:r>
              <a:rPr b="1" i="0" lang="en-US" sz="2430" u="none" cap="none" strike="noStrike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September 14, 2023</a:t>
            </a:r>
            <a:endParaRPr b="1" i="0" sz="2430" u="none" cap="none" strike="noStrike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Clr>
                <a:srgbClr val="000000"/>
              </a:buClr>
              <a:buSzPts val="3830"/>
              <a:buFont typeface="Arial"/>
              <a:buNone/>
            </a:pPr>
            <a:r>
              <a:t/>
            </a:r>
            <a:endParaRPr b="1" i="0" sz="3830" u="none" cap="none" strike="noStrike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7907" y="3949242"/>
            <a:ext cx="3038985" cy="2342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CCCC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6dea6e800c_1_29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-US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Teacher Qualifications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g26dea6e800c_1_2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Parents of students in Title I schools have the right to know the professional qualifications of staff working with their child.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Please talk to our principal if you have any questions related to teacher qualifications.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g26dea6e800c_1_2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2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What opportunities does the school provide for family engagement?</a:t>
            </a:r>
            <a:endParaRPr b="1" sz="40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42" name="Google Shape;142;p12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20000"/>
          </a:bodyPr>
          <a:lstStyle/>
          <a:p>
            <a:pPr indent="-198818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How can families become involved at the school? 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Create a PTO for our school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Classroom parent involvement leader/lisaion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Parent Night once a quarter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Male mentors to support our BEE Kings program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Female mentors to support our BEE QUEENS program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Fluency Partners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Pre-game supper helpers</a:t>
            </a:r>
            <a:endParaRPr sz="2000"/>
          </a:p>
          <a:p>
            <a:pPr indent="-346075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en-US" sz="2000"/>
              <a:t>Fall festival helpers</a:t>
            </a:r>
            <a:endParaRPr sz="2000"/>
          </a:p>
          <a:p>
            <a:pPr indent="-81343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74000"/>
              <a:buNone/>
            </a:pPr>
            <a:r>
              <a:t/>
            </a:r>
            <a:endParaRPr sz="2000"/>
          </a:p>
          <a:p>
            <a:pPr indent="-198818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Parents have a right to request opportunities for regular meetings for parents to formulate suggestions and to participate, as appropriate, in decisions about the education of their children.</a:t>
            </a:r>
            <a:endParaRPr sz="2000"/>
          </a:p>
          <a:p>
            <a:pPr indent="-81343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74000"/>
              <a:buNone/>
            </a:pPr>
            <a:r>
              <a:t/>
            </a:r>
            <a:endParaRPr sz="2000"/>
          </a:p>
          <a:p>
            <a:pPr indent="-198818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ct val="100000"/>
              <a:buChar char="•"/>
            </a:pPr>
            <a:r>
              <a:rPr lang="en-US" sz="2000"/>
              <a:t>The school must respond to any such suggestions from parents as soon as practicably possible.</a:t>
            </a:r>
            <a:endParaRPr sz="2000"/>
          </a:p>
        </p:txBody>
      </p:sp>
      <p:sp>
        <p:nvSpPr>
          <p:cNvPr id="143" name="Google Shape;143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311700" y="2093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Contacting the Staff</a:t>
            </a:r>
            <a:endParaRPr b="1" sz="40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311700" y="1188663"/>
            <a:ext cx="8520600" cy="40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44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Administrators:</a:t>
            </a:r>
            <a:endParaRPr/>
          </a:p>
          <a:p>
            <a:pPr indent="-204469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/>
              <a:t>Brian Knighton- Principal</a:t>
            </a:r>
            <a:endParaRPr/>
          </a:p>
          <a:p>
            <a:pPr indent="-204469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/>
              <a:t>Tiffany Richey- Asst Principal</a:t>
            </a:r>
            <a:endParaRPr/>
          </a:p>
          <a:p>
            <a:pPr indent="-204469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/>
              <a:t>Darrel Funderburk- Behavior Specialist</a:t>
            </a:r>
            <a:endParaRPr sz="1800"/>
          </a:p>
          <a:p>
            <a:pPr indent="-120015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2200"/>
          </a:p>
          <a:p>
            <a:pPr indent="-2044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Teachers</a:t>
            </a:r>
            <a:endParaRPr sz="2200"/>
          </a:p>
          <a:p>
            <a:pPr indent="-259715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>
                <a:highlight>
                  <a:srgbClr val="FFFF00"/>
                </a:highlight>
              </a:rPr>
              <a:t>firstname.lastname@colquitt.k12.ga.us</a:t>
            </a:r>
            <a:endParaRPr sz="1800">
              <a:highlight>
                <a:srgbClr val="FFFF00"/>
              </a:highlight>
            </a:endParaRPr>
          </a:p>
          <a:p>
            <a:pPr indent="-2044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Family Engagement Coordinator</a:t>
            </a:r>
            <a:endParaRPr/>
          </a:p>
          <a:p>
            <a:pPr indent="-204469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>
                <a:highlight>
                  <a:srgbClr val="FFFF00"/>
                </a:highlight>
              </a:rPr>
              <a:t>Iesha Thompson </a:t>
            </a:r>
            <a:endParaRPr sz="2600">
              <a:highlight>
                <a:srgbClr val="FFFF00"/>
              </a:highlight>
            </a:endParaRPr>
          </a:p>
          <a:p>
            <a:pPr indent="-2044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Social Worker</a:t>
            </a:r>
            <a:endParaRPr/>
          </a:p>
          <a:p>
            <a:pPr indent="-204469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>
                <a:highlight>
                  <a:srgbClr val="FFFF00"/>
                </a:highlight>
              </a:rPr>
              <a:t>Sabrina Graves</a:t>
            </a:r>
            <a:endParaRPr sz="2200">
              <a:highlight>
                <a:srgbClr val="FFFF00"/>
              </a:highlight>
            </a:endParaRPr>
          </a:p>
          <a:p>
            <a:pPr indent="-2044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Guidance Counselor</a:t>
            </a:r>
            <a:endParaRPr/>
          </a:p>
          <a:p>
            <a:pPr indent="-204469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1800">
                <a:highlight>
                  <a:srgbClr val="FFFF00"/>
                </a:highlight>
              </a:rPr>
              <a:t>Donivan Foster</a:t>
            </a:r>
            <a:endParaRPr sz="1800">
              <a:highlight>
                <a:srgbClr val="FFFF00"/>
              </a:highlight>
            </a:endParaRPr>
          </a:p>
          <a:p>
            <a:pPr indent="-120015" lvl="1" marL="7429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"/>
              <a:buNone/>
            </a:pPr>
            <a:r>
              <a:t/>
            </a:r>
            <a:endParaRPr sz="1800"/>
          </a:p>
        </p:txBody>
      </p:sp>
      <p:pic>
        <p:nvPicPr>
          <p:cNvPr descr="C:\Users\debbur77\AppData\Local\Microsoft\Windows\Temporary Internet Files\Content.IE5\8FTXCCOM\MC900442124[1].png" id="150" name="Google Shape;1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5988" y="5148251"/>
            <a:ext cx="1371375" cy="1371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Program Files (x86)\Microsoft Office\MEDIA\CAGCAT10\j0332268.wmf" id="151" name="Google Shape;15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39275" y="5093915"/>
            <a:ext cx="1223112" cy="13824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0AW807US\MC900382578[1].jpg" id="152" name="Google Shape;15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89782" y="5099475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ebbur77\AppData\Local\Microsoft\Windows\Temporary Internet Files\Content.IE5\0AW807US\MC900434824[1].png" id="153" name="Google Shape;153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63486" y="5106513"/>
            <a:ext cx="1371372" cy="137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5"/>
          <p:cNvSpPr txBox="1"/>
          <p:nvPr/>
        </p:nvSpPr>
        <p:spPr>
          <a:xfrm rot="690796">
            <a:off x="687153" y="5250950"/>
            <a:ext cx="1094217" cy="64630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Write us a note!</a:t>
            </a:r>
            <a:endParaRPr b="0" i="0" sz="1500" u="none" cap="none" strike="noStrik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5" name="Google Shape;155;p15"/>
          <p:cNvSpPr txBox="1"/>
          <p:nvPr/>
        </p:nvSpPr>
        <p:spPr>
          <a:xfrm>
            <a:off x="2724625" y="5626188"/>
            <a:ext cx="109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Email us!</a:t>
            </a:r>
            <a:endParaRPr b="0" i="0" sz="1500" u="none" cap="none" strike="noStrike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5089775" y="5106525"/>
            <a:ext cx="1676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Make an appointment to come in!</a:t>
            </a:r>
            <a:endParaRPr b="1" i="0" sz="1200" u="none" cap="none" strike="noStrik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6</a:t>
            </a:r>
            <a:endParaRPr b="1" i="0" sz="1200" u="none" cap="none" strike="noStrik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7" name="Google Shape;157;p15"/>
          <p:cNvSpPr txBox="1"/>
          <p:nvPr/>
        </p:nvSpPr>
        <p:spPr>
          <a:xfrm>
            <a:off x="7803778" y="5438801"/>
            <a:ext cx="109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Give us a call!</a:t>
            </a:r>
            <a:endParaRPr b="0" i="0" sz="1100" u="none" cap="none" strike="noStrike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229-</a:t>
            </a:r>
            <a:endParaRPr b="0" i="0" sz="1100" u="none" cap="none" strike="noStrike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8" name="Google Shape;158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type="title"/>
          </p:nvPr>
        </p:nvSpPr>
        <p:spPr>
          <a:xfrm>
            <a:off x="311700" y="14038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533">
                <a:latin typeface="Life Savers"/>
                <a:ea typeface="Life Savers"/>
                <a:cs typeface="Life Savers"/>
                <a:sym typeface="Life Savers"/>
              </a:rPr>
              <a:t>Questions?</a:t>
            </a:r>
            <a:endParaRPr b="1" sz="4533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311700" y="1248875"/>
            <a:ext cx="8330100" cy="51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2562" lvl="0" marL="18256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Call </a:t>
            </a:r>
            <a:r>
              <a:rPr b="1" i="0" lang="en-US" sz="2200" u="sng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Iesha Thompson</a:t>
            </a:r>
            <a:r>
              <a:rPr b="1" i="0" lang="en-US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Family Engagement Coordinator</a:t>
            </a:r>
            <a:r>
              <a:rPr b="0" i="0" lang="en-US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at 229-890-6187 ext. 18021 or email   </a:t>
            </a:r>
            <a:r>
              <a:rPr b="0" i="0" lang="en-US" sz="2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iesha.thompson@colquitt.k12.ga.us</a:t>
            </a:r>
            <a:r>
              <a:rPr b="0" i="0" lang="en-US" sz="22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to help answer any questions you may have.</a:t>
            </a:r>
            <a:endParaRPr b="0" i="0" sz="2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sng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District Resources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21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If you have any questions, please contact staff in the </a:t>
            </a:r>
            <a:endParaRPr b="0" i="0" sz="21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CCSD</a:t>
            </a: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Federal Programs Department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at</a:t>
            </a: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229-890-6200.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t/>
            </a:r>
            <a:endParaRPr b="1" i="0" sz="21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Todd Hall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Director of Federal Programs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Jeff Horne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Asst. Federal Programs Director/Migrant Coordinator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MaryBeth Montgomery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Title I Family Engagement Director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Charla Campbell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ESOL Director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Denise Pope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Homeless Liaison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82562" lvl="0" marL="182562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b="1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Brianne Tomlinson</a:t>
            </a:r>
            <a:r>
              <a:rPr b="0" i="0" lang="en-US" sz="2100" u="none" cap="none" strike="noStrik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Federal Programs Secretary</a:t>
            </a:r>
            <a:endParaRPr b="0" i="0" sz="2100" u="none" cap="none" strike="noStrik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ec76affbf5_0_0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We need your FEEDBACK!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71" name="Google Shape;171;gec76affbf5_0_0"/>
          <p:cNvSpPr txBox="1"/>
          <p:nvPr>
            <p:ph idx="1" type="body"/>
          </p:nvPr>
        </p:nvSpPr>
        <p:spPr>
          <a:xfrm>
            <a:off x="311700" y="1637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sz="2700">
                <a:latin typeface="Life Savers"/>
                <a:ea typeface="Life Savers"/>
                <a:cs typeface="Life Savers"/>
                <a:sym typeface="Life Savers"/>
              </a:rPr>
              <a:t>Please click below to answer a few questions about our Annual Title I Meeting.  This will help us with our future meetings!</a:t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r>
              <a:t/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72" name="Google Shape;172;gec76affbf5_0_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  <p:pic>
        <p:nvPicPr>
          <p:cNvPr id="173" name="Google Shape;173;gec76affbf5_0_0"/>
          <p:cNvPicPr preferRelativeResize="0"/>
          <p:nvPr/>
        </p:nvPicPr>
        <p:blipFill rotWithShape="1">
          <a:blip r:embed="rId3">
            <a:alphaModFix/>
          </a:blip>
          <a:srcRect b="1680" l="0" r="0" t="-1680"/>
          <a:stretch/>
        </p:blipFill>
        <p:spPr>
          <a:xfrm>
            <a:off x="3082700" y="3701600"/>
            <a:ext cx="2766175" cy="289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What is a Title I School?</a:t>
            </a:r>
            <a:endParaRPr b="1" sz="40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78" name="Google Shape;78;p3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01993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Being a Title I school means receiving federal funding (Title I dollars) to </a:t>
            </a:r>
            <a:r>
              <a:rPr lang="en-US" sz="2000" u="sng"/>
              <a:t>supplement</a:t>
            </a:r>
            <a:r>
              <a:rPr lang="en-US" sz="2000"/>
              <a:t> the school’s existing programs.  These dollars are used for…</a:t>
            </a:r>
            <a:endParaRPr sz="2000"/>
          </a:p>
          <a:p>
            <a:pPr indent="-271875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identifying students experiencing academic difficulties and providing timely assistance to help these students’ meet the state’s challenging content standards.</a:t>
            </a:r>
            <a:endParaRPr sz="2000"/>
          </a:p>
          <a:p>
            <a:pPr indent="-271875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purchasing supplemental staff/programs/materials/supplies.</a:t>
            </a:r>
            <a:endParaRPr sz="2000"/>
          </a:p>
          <a:p>
            <a:pPr indent="-271875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conducting parent engagement meetings/trainings/activities.</a:t>
            </a:r>
            <a:endParaRPr sz="2000"/>
          </a:p>
          <a:p>
            <a:pPr indent="-271875" lvl="1" marL="742950" rtl="0" algn="l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recruiting/hiring/retaining professionally qualified teachers.</a:t>
            </a:r>
            <a:endParaRPr sz="2000"/>
          </a:p>
          <a:p>
            <a:pPr indent="-285750" lvl="1" marL="742950" rtl="0" algn="l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1450"/>
              <a:buFont typeface="Corbel"/>
              <a:buNone/>
            </a:pPr>
            <a:r>
              <a:t/>
            </a:r>
            <a:endParaRPr sz="2000"/>
          </a:p>
          <a:p>
            <a:pPr indent="-222884" lvl="0" marL="285750" rtl="0" algn="l">
              <a:lnSpc>
                <a:spcPct val="100000"/>
              </a:lnSpc>
              <a:spcBef>
                <a:spcPts val="974"/>
              </a:spcBef>
              <a:spcAft>
                <a:spcPts val="0"/>
              </a:spcAft>
              <a:buSzPts val="2200"/>
              <a:buChar char="•"/>
            </a:pPr>
            <a:r>
              <a:rPr lang="en-US" sz="2000"/>
              <a:t>Being a Title I school also means family engagement and parents’ rights.  </a:t>
            </a:r>
            <a:r>
              <a:rPr lang="en-US" sz="2200"/>
              <a:t> </a:t>
            </a:r>
            <a:endParaRPr sz="2200"/>
          </a:p>
          <a:p>
            <a:pPr indent="-97917" lvl="0" marL="285750" rtl="0" algn="l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  <p:sp>
        <p:nvSpPr>
          <p:cNvPr id="79" name="Google Shape;79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b7cfd0a17_0_5"/>
          <p:cNvSpPr txBox="1"/>
          <p:nvPr>
            <p:ph type="title"/>
          </p:nvPr>
        </p:nvSpPr>
        <p:spPr>
          <a:xfrm>
            <a:off x="577600" y="584958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6100"/>
              <a:buNone/>
            </a:pPr>
            <a:r>
              <a:rPr b="1" lang="en-US" sz="2650">
                <a:latin typeface="Life Savers"/>
                <a:ea typeface="Life Savers"/>
                <a:cs typeface="Life Savers"/>
                <a:sym typeface="Life Savers"/>
              </a:rPr>
              <a:t>How does our school spend Title I money? </a:t>
            </a:r>
            <a:endParaRPr b="1" sz="265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76100"/>
              <a:buNone/>
            </a:pPr>
            <a:r>
              <a:rPr b="1" lang="en-US" sz="2650">
                <a:latin typeface="Life Savers"/>
                <a:ea typeface="Life Savers"/>
                <a:cs typeface="Life Savers"/>
                <a:sym typeface="Life Savers"/>
              </a:rPr>
              <a:t>How is Title I Parent and Family Engagement money spent?</a:t>
            </a:r>
            <a:endParaRPr b="1" sz="2650"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5238"/>
              <a:buFont typeface="Corbel"/>
              <a:buNone/>
            </a:pPr>
            <a:r>
              <a:t/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85" name="Google Shape;85;g25b7cfd0a17_0_5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85000" lnSpcReduction="20000"/>
          </a:bodyPr>
          <a:lstStyle/>
          <a:p>
            <a:pPr indent="-185832" lvl="0" marL="2857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2350"/>
              <a:t>Any local educational agency (school district) with a Title I allocation exceeding $500,000 is required by law to set aside 1% of its Title I allocation for parental engagement.</a:t>
            </a:r>
            <a:endParaRPr sz="2350"/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9361"/>
              <a:buFont typeface="Corbel"/>
              <a:buNone/>
            </a:pPr>
            <a:r>
              <a:t/>
            </a:r>
            <a:endParaRPr sz="2350">
              <a:solidFill>
                <a:srgbClr val="000000"/>
              </a:solidFill>
            </a:endParaRPr>
          </a:p>
          <a:p>
            <a:pPr indent="-185832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2350">
                <a:solidFill>
                  <a:srgbClr val="000000"/>
                </a:solidFill>
              </a:rPr>
              <a:t>Of that 1%, 10% may be reserved at the school district for system-wide initiatives related to family engagement.  The remaining 90% must be allocated to all Title I schools in the district.  Therefore, each Title I school receives its portion of the 90% to implement school-level family engagement.</a:t>
            </a:r>
            <a:endParaRPr sz="2350">
              <a:solidFill>
                <a:srgbClr val="000000"/>
              </a:solidFill>
            </a:endParaRPr>
          </a:p>
          <a:p>
            <a:pPr indent="-285750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9361"/>
              <a:buFont typeface="Corbel"/>
              <a:buNone/>
            </a:pPr>
            <a:r>
              <a:t/>
            </a:r>
            <a:endParaRPr sz="2350">
              <a:solidFill>
                <a:srgbClr val="000000"/>
              </a:solidFill>
            </a:endParaRPr>
          </a:p>
          <a:p>
            <a:pPr indent="-168797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2350">
                <a:solidFill>
                  <a:srgbClr val="000000"/>
                </a:solidFill>
              </a:rPr>
              <a:t>You, as Title I parents, have the right to be involved in how this money is spent.</a:t>
            </a:r>
            <a:endParaRPr sz="2350">
              <a:solidFill>
                <a:srgbClr val="000000"/>
              </a:solidFill>
            </a:endParaRPr>
          </a:p>
          <a:p>
            <a:pPr indent="-97917" lvl="0" marL="28575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8570"/>
              <a:buNone/>
            </a:pPr>
            <a:r>
              <a:t/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87833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93333"/>
              <a:buNone/>
            </a:pPr>
            <a:r>
              <a:t/>
            </a:r>
            <a:endParaRPr/>
          </a:p>
        </p:txBody>
      </p:sp>
      <p:sp>
        <p:nvSpPr>
          <p:cNvPr id="86" name="Google Shape;86;g25b7cfd0a17_0_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/>
          <p:nvPr>
            <p:ph type="title"/>
          </p:nvPr>
        </p:nvSpPr>
        <p:spPr>
          <a:xfrm>
            <a:off x="244275" y="304808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Family Engagement Funds</a:t>
            </a:r>
            <a:endParaRPr b="1" sz="40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92" name="Google Shape;92;p13"/>
          <p:cNvSpPr txBox="1"/>
          <p:nvPr>
            <p:ph idx="1" type="body"/>
          </p:nvPr>
        </p:nvSpPr>
        <p:spPr>
          <a:xfrm>
            <a:off x="147975" y="1413300"/>
            <a:ext cx="8520600" cy="218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9177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CCSS reserves 1% from the total amount of the Title I, Part A funds it receives in FY23 to carry out family engagement requirements.  </a:t>
            </a:r>
            <a:endParaRPr sz="2000"/>
          </a:p>
          <a:p>
            <a:pPr indent="-19177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Family/Parent input as sought through the Annual Evaluation Survey and Parent Forum held in the spring on how to spend these funds.</a:t>
            </a:r>
            <a:endParaRPr sz="2000"/>
          </a:p>
          <a:p>
            <a:pPr indent="-64770" lvl="0" marL="285750" rtl="0" algn="l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 sz="2000"/>
          </a:p>
        </p:txBody>
      </p:sp>
      <p:sp>
        <p:nvSpPr>
          <p:cNvPr id="93" name="Google Shape;93;p13"/>
          <p:cNvSpPr txBox="1"/>
          <p:nvPr/>
        </p:nvSpPr>
        <p:spPr>
          <a:xfrm>
            <a:off x="1140675" y="3429000"/>
            <a:ext cx="67278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Through collaboration with parents/families it was decided that for the 2023-2024 school year the following items would be funded: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Academic Coaches</a:t>
            </a:r>
            <a:endParaRPr b="0" i="0" sz="20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Teachers and Paraprofessionals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Family Engagement Coordinators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Technology Tools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Parent Resource Area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54000" lvl="0" marL="2730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b="0" i="0" lang="en-US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Parent Workshops During the Year</a:t>
            </a:r>
            <a:endParaRPr b="0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32715" lvl="0" marL="273050" marR="0" rtl="0" algn="l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2600" u="none" cap="none" strike="noStrik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/>
          <p:nvPr>
            <p:ph type="title"/>
          </p:nvPr>
        </p:nvSpPr>
        <p:spPr>
          <a:xfrm>
            <a:off x="1795025" y="170775"/>
            <a:ext cx="60261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School-wide Program</a:t>
            </a: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 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291525" y="1027300"/>
            <a:ext cx="8251800" cy="49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our school goals?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SIP GOAL #1- By the end of the 2023-2024 school year, students in grades 3-5 will increase by at least 3% in the overall content mastery weighted score section as measured by the Georgia Milestones Assessment.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	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"/>
              <a:buChar char="●"/>
            </a:pPr>
            <a:r>
              <a:rPr lang="en-US" sz="1800">
                <a:latin typeface="Open Sans"/>
                <a:ea typeface="Open Sans"/>
                <a:cs typeface="Open Sans"/>
                <a:sym typeface="Open Sans"/>
              </a:rPr>
              <a:t>SIP GOAL #2- Improve the overall climate in the school by the end of the school year in the area of attendance and behavior.</a:t>
            </a:r>
            <a:endParaRPr sz="1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programs/supports are in place to help my child?</a:t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Open Sans"/>
              <a:buChar char="●"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Intervention support &amp; intervention block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Learning resources for students-Computers, software programs, tools for students, assessment programs, Chromebooks, STEM kits, 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Professional learning resources for teachers in a variety of areas to enhance their teaching practice 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Resources and activities for parents to access as they support their child academically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</a:pPr>
            <a:r>
              <a:rPr lang="en-US" sz="1600">
                <a:latin typeface="Open Sans"/>
                <a:ea typeface="Open Sans"/>
                <a:cs typeface="Open Sans"/>
                <a:sym typeface="Open Sans"/>
              </a:rPr>
              <a:t>Providing of workshops or Family Nights on a variety of topics such as vocabulary strategies, reading strategies, science strategies, social studies strategies,understanding GA assessments and student progress, MAP growth &amp; MAP fluency information, educational technology and other topics suggested by families.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dc4fbaf6a_0_1"/>
          <p:cNvSpPr txBox="1"/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What curriculum does our school use? </a:t>
            </a:r>
            <a:endParaRPr b="1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07" name="Google Shape;107;g26dc4fbaf6a_0_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g26dc4fbaf6a_0_1"/>
          <p:cNvSpPr txBox="1"/>
          <p:nvPr/>
        </p:nvSpPr>
        <p:spPr>
          <a:xfrm>
            <a:off x="4734350" y="693400"/>
            <a:ext cx="4179300" cy="56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 u="sng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Pre-K:</a:t>
            </a:r>
            <a:endParaRPr b="1" sz="2200" u="sng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 u="sng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●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Ready to Advance Early Learning Program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●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Second Step (Social Emotional Curriculum)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200" u="sng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K-5th Grade:</a:t>
            </a:r>
            <a:endParaRPr b="1" sz="2200" u="sng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●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ELA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○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Myview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●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Math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○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Georgia Math Units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indent="0" lvl="0" marL="127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○</a:t>
            </a:r>
            <a:r>
              <a:rPr b="1" lang="en-US" sz="16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We are also piloting two other resources this year as well, enVision &amp; Reveal</a:t>
            </a:r>
            <a:endParaRPr b="1" sz="16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6dc4fbaf6a_0_6"/>
          <p:cNvSpPr txBox="1"/>
          <p:nvPr>
            <p:ph type="title"/>
          </p:nvPr>
        </p:nvSpPr>
        <p:spPr>
          <a:xfrm>
            <a:off x="388775" y="93758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What test will my child be taking?</a:t>
            </a:r>
            <a:r>
              <a:rPr b="1" lang="en-US">
                <a:latin typeface="Life Savers"/>
                <a:ea typeface="Life Savers"/>
                <a:cs typeface="Life Savers"/>
                <a:sym typeface="Life Savers"/>
              </a:rPr>
              <a:t>  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14" name="Google Shape;114;g26dc4fbaf6a_0_6"/>
          <p:cNvSpPr txBox="1"/>
          <p:nvPr/>
        </p:nvSpPr>
        <p:spPr>
          <a:xfrm>
            <a:off x="472000" y="939250"/>
            <a:ext cx="7782900" cy="56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Teachers will be giving a variety of assessments in the classroom to determine students’ understanding of the curriculum being taught and make decisions about upcoming instruction.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5969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Our system will also give the following tests/assessments: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054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MAP Growth: given 3 times a year, provides information on how your child is currently doing academically and identifies areas to help your child grow. Projections for student performance is provided on state and college readiness.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054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Georgia Milestones Assessment System (GMAS) in the spring for grades 3-</a:t>
            </a:r>
            <a:r>
              <a:rPr lang="en-US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 School students will take the GMAS assessment at the conclusion of each semester</a:t>
            </a:r>
            <a:b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End of Course courses are American Literature, Algebra 1, Biology and U.S. History 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054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GKIDS readiness check and GKIDS 2.0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10541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WIDA  ACCESS  (English Learners)</a:t>
            </a:r>
            <a:endParaRPr b="0" i="0" sz="18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g26dc4fbaf6a_0_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6dea6e800c_1_37"/>
          <p:cNvSpPr txBox="1"/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</a:pPr>
            <a:r>
              <a:rPr b="1" lang="en-US" sz="4000">
                <a:latin typeface="Life Savers"/>
                <a:ea typeface="Life Savers"/>
                <a:cs typeface="Life Savers"/>
                <a:sym typeface="Life Savers"/>
              </a:rPr>
              <a:t>How to Monitor your Child’s Progress</a:t>
            </a:r>
            <a:endParaRPr b="1" sz="4000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1" name="Google Shape;121;g26dea6e800c_1_37"/>
          <p:cNvSpPr txBox="1"/>
          <p:nvPr>
            <p:ph idx="1" type="body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Work with your child's teacher as often as needed to discuss his or her progress. Parent conferences can be scheduled to discuss progress in depth with your child’s teacher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Be present and available during homework time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Review all student work that is sent home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Engage with your child when reading nightly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Read the weekly newsletter so you are aware of what your child is learning each week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Review the MAP reports sent home with your child. Contact the teacher if you have any questions or concerns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22" name="Google Shape;122;g26dea6e800c_1_3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1"/>
          <p:cNvSpPr txBox="1"/>
          <p:nvPr>
            <p:ph type="title"/>
          </p:nvPr>
        </p:nvSpPr>
        <p:spPr>
          <a:xfrm>
            <a:off x="140275" y="1464073"/>
            <a:ext cx="40452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b="1" lang="en-US" sz="400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Family Engagement Plans </a:t>
            </a:r>
            <a:endParaRPr b="1" sz="400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8" name="Google Shape;128;p11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857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District Family Engagement Plan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85750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School Family Engagement Plan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285750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School –Parent Compact</a:t>
            </a:r>
            <a:endParaRPr>
              <a:solidFill>
                <a:schemeClr val="dk1"/>
              </a:solidFill>
            </a:endParaRPr>
          </a:p>
          <a:p>
            <a:pPr indent="-81343" lvl="0" marL="285750" rtl="0" algn="l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3480"/>
              <a:buNone/>
            </a:pPr>
            <a:r>
              <a:t/>
            </a:r>
            <a:endParaRPr/>
          </a:p>
        </p:txBody>
      </p:sp>
      <p:sp>
        <p:nvSpPr>
          <p:cNvPr id="129" name="Google Shape;129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2014-08-18T19:25:43Z</dcterms:created>
  <dc:creator>Debbie Burnette</dc:creator>
</cp:coreProperties>
</file>