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embeddedFontLst>
    <p:embeddedFont>
      <p:font typeface="Chelsea Market" panose="020B0604020202020204" charset="0"/>
      <p:regular r:id="rId17"/>
    </p:embeddedFon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Economica" panose="020B0604020202020204" charset="0"/>
      <p:regular r:id="rId22"/>
      <p:bold r:id="rId23"/>
      <p:italic r:id="rId24"/>
      <p:boldItalic r:id="rId25"/>
    </p:embeddedFont>
    <p:embeddedFont>
      <p:font typeface="Libre Baskerville" panose="020B0604020202020204" charset="0"/>
      <p:regular r:id="rId26"/>
      <p:bold r:id="rId27"/>
      <p:italic r:id="rId28"/>
    </p:embeddedFont>
    <p:embeddedFont>
      <p:font typeface="Life Savers" panose="020B0604020202020204" charset="0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doe.org/Technology-Services/Enterprise-Systems-and-Applications/SLDS/Pages/SLDS-Parent-Portal.aspx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6dea6e800c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g26dea6e800c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family engagement opportunities offered for school or home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volunteer opportunities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Times New Roman"/>
              <a:buChar char="●"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List parent decision making opportunities/meetings/councils</a:t>
            </a:r>
            <a:endParaRPr/>
          </a:p>
        </p:txBody>
      </p:sp>
      <p:sp>
        <p:nvSpPr>
          <p:cNvPr id="139" name="Google Shape;13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6" name="Google Shape;14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1" name="Google Shape;16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ec76affbf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ec76affbf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b7cfd0a1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g25b7cfd0a1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9" name="Google Shape;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6dc4fbaf6a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State Standards and list curriculum used</a:t>
            </a:r>
            <a:endParaRPr/>
          </a:p>
        </p:txBody>
      </p:sp>
      <p:sp>
        <p:nvSpPr>
          <p:cNvPr id="104" name="Google Shape;104;g26dc4fbaf6a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6dc4fbaf6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do these tests measure my child’s progress?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proficiency levels is my child expected to meet?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to access previous test performance, standards, and attendance about my child using the </a:t>
            </a:r>
            <a:r>
              <a:rPr lang="en-US" sz="1200" u="sng">
                <a:solidFill>
                  <a:srgbClr val="0563C1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Statewide Longitudinal Data System (SLDS)</a:t>
            </a:r>
            <a:r>
              <a:rPr lang="en-US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through the school’s parent portal (if applicable)</a:t>
            </a: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" name="Google Shape;111;g26dc4fbaf6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6dea6e800c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26dea6e800c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Our district and school must have a Family Engagement Plan describing how the school will support the important role of parents in their child’s academic journey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compact describes how the parent(s) and school can partner together to support student academic progress.  Link your school plan and compact. 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Title I schools must have a written statement, signed by all parties, listing specific responsibilities of school staff, parents, and students. </a:t>
            </a:r>
            <a:endParaRPr/>
          </a:p>
        </p:txBody>
      </p:sp>
      <p:sp>
        <p:nvSpPr>
          <p:cNvPr id="125" name="Google Shape;12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572000" y="-33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" name="Google Shape;11;p2"/>
          <p:cNvCxnSpPr/>
          <p:nvPr/>
        </p:nvCxnSpPr>
        <p:spPr>
          <a:xfrm>
            <a:off x="5029675" y="59940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65500" y="36920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76167"/>
            <a:ext cx="8520600" cy="28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>
            <a:spLocks noGrp="1"/>
          </p:cNvSpPr>
          <p:nvPr>
            <p:ph type="body" idx="1"/>
          </p:nvPr>
        </p:nvSpPr>
        <p:spPr>
          <a:xfrm>
            <a:off x="311700" y="4216000"/>
            <a:ext cx="8520600" cy="14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title"/>
          </p:nvPr>
        </p:nvSpPr>
        <p:spPr>
          <a:xfrm>
            <a:off x="982133" y="457201"/>
            <a:ext cx="77046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body" idx="1"/>
          </p:nvPr>
        </p:nvSpPr>
        <p:spPr>
          <a:xfrm>
            <a:off x="982133" y="2667000"/>
            <a:ext cx="7704600" cy="333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9433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Char char="•"/>
              <a:defRPr/>
            </a:lvl1pPr>
            <a:lvl2pPr marL="914400" lvl="1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2pPr>
            <a:lvl3pPr marL="1371600" lvl="2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3pPr>
            <a:lvl4pPr marL="1828800" lvl="3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4pPr>
            <a:lvl5pPr marL="2286000" lvl="4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5pPr>
            <a:lvl6pPr marL="2743200" lvl="5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6pPr>
            <a:lvl7pPr marL="3200400" lvl="6" indent="-39433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7pPr>
            <a:lvl8pPr marL="3657600" lvl="7" indent="-39433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Char char="•"/>
              <a:defRPr/>
            </a:lvl8pPr>
            <a:lvl9pPr marL="4114800" lvl="8" indent="-394334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3"/>
          <p:cNvSpPr txBox="1">
            <a:spLocks noGrp="1"/>
          </p:cNvSpPr>
          <p:nvPr>
            <p:ph type="dt" idx="10"/>
          </p:nvPr>
        </p:nvSpPr>
        <p:spPr>
          <a:xfrm>
            <a:off x="7344329" y="6108173"/>
            <a:ext cx="8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ftr" idx="11"/>
          </p:nvPr>
        </p:nvSpPr>
        <p:spPr>
          <a:xfrm>
            <a:off x="1972647" y="6108173"/>
            <a:ext cx="5314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sldNum" idx="12"/>
          </p:nvPr>
        </p:nvSpPr>
        <p:spPr>
          <a:xfrm>
            <a:off x="8258967" y="6108173"/>
            <a:ext cx="427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/>
          <p:nvPr/>
        </p:nvSpPr>
        <p:spPr>
          <a:xfrm>
            <a:off x="2744013" y="1008933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3" name="Google Shape;23;p4"/>
          <p:cNvSpPr/>
          <p:nvPr/>
        </p:nvSpPr>
        <p:spPr>
          <a:xfrm rot="10800000">
            <a:off x="5318350" y="4355671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4" name="Google Shape;24;p4"/>
          <p:cNvSpPr txBox="1">
            <a:spLocks noGrp="1"/>
          </p:cNvSpPr>
          <p:nvPr>
            <p:ph type="ctrTitle"/>
          </p:nvPr>
        </p:nvSpPr>
        <p:spPr>
          <a:xfrm>
            <a:off x="3044700" y="1925674"/>
            <a:ext cx="3054600" cy="20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subTitle" idx="1"/>
          </p:nvPr>
        </p:nvSpPr>
        <p:spPr>
          <a:xfrm>
            <a:off x="3044700" y="4155440"/>
            <a:ext cx="3054600" cy="9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/>
          <p:nvPr/>
        </p:nvSpPr>
        <p:spPr>
          <a:xfrm flipH="1">
            <a:off x="7595938" y="613633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29" name="Google Shape;29;p5"/>
          <p:cNvSpPr/>
          <p:nvPr/>
        </p:nvSpPr>
        <p:spPr>
          <a:xfrm rot="10800000" flipH="1">
            <a:off x="466425" y="4744471"/>
            <a:ext cx="1081625" cy="1499896"/>
          </a:xfrm>
          <a:custGeom>
            <a:avLst/>
            <a:gdLst/>
            <a:ahLst/>
            <a:cxnLst/>
            <a:rect l="l" t="t" r="r" b="b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73700" y="2408600"/>
            <a:ext cx="7596600" cy="204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832400" y="1633633"/>
            <a:ext cx="39999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311700" y="1865867"/>
            <a:ext cx="2808000" cy="37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6727600"/>
            <a:ext cx="9144000" cy="130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58788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>
            <a:spLocks noGrp="1"/>
          </p:cNvSpPr>
          <p:nvPr>
            <p:ph type="body" idx="1"/>
          </p:nvPr>
        </p:nvSpPr>
        <p:spPr>
          <a:xfrm>
            <a:off x="319500" y="5625233"/>
            <a:ext cx="59988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luxe">
    <p:bg>
      <p:bgPr>
        <a:solidFill>
          <a:srgbClr val="CCCCCC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staci.cortez@colquitt.k12.ga.u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grades.georgia.gov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e/2PACX-1vRYPHz9UfInqOI8kNeBdOgimDaKquQjavBlsUBLSy9eyQ8dp0uqmZjT4vrqTfE3kg/pub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>
            <a:spLocks noGrp="1"/>
          </p:cNvSpPr>
          <p:nvPr>
            <p:ph type="subTitle" idx="1"/>
          </p:nvPr>
        </p:nvSpPr>
        <p:spPr>
          <a:xfrm>
            <a:off x="284800" y="2038701"/>
            <a:ext cx="4045200" cy="20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orbel"/>
              <a:buNone/>
            </a:pPr>
            <a:r>
              <a:rPr lang="en-US" sz="4200" b="1">
                <a:latin typeface="Life Savers"/>
                <a:ea typeface="Life Savers"/>
                <a:cs typeface="Life Savers"/>
                <a:sym typeface="Life Savers"/>
              </a:rPr>
              <a:t>Title I Annual Meeting</a:t>
            </a:r>
            <a:endParaRPr sz="4200" b="1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9"/>
              <a:buNone/>
            </a:pPr>
            <a:endParaRPr sz="3830" b="1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219"/>
              <a:buNone/>
            </a:pPr>
            <a:endParaRPr sz="383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175125" y="4758225"/>
            <a:ext cx="26007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" name="Google Shape;70;p1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5413200" y="1579675"/>
            <a:ext cx="3298200" cy="28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0"/>
              <a:buFont typeface="Arial"/>
              <a:buNone/>
            </a:pPr>
            <a:endParaRPr sz="3130" b="1" i="0" u="none" strike="noStrike" cap="none" dirty="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30"/>
              <a:buFont typeface="Arial"/>
              <a:buNone/>
            </a:pPr>
            <a:r>
              <a:rPr lang="en-US" sz="3130" b="1" dirty="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Cox Elementary</a:t>
            </a:r>
            <a:r>
              <a:rPr lang="en-US" sz="3130" b="1" i="0" u="none" strike="noStrike" cap="none" dirty="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 </a:t>
            </a:r>
            <a:endParaRPr sz="3130" b="1" i="0" u="none" strike="noStrike" cap="none" dirty="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30"/>
              <a:buFont typeface="Arial"/>
              <a:buNone/>
            </a:pPr>
            <a:endParaRPr sz="3830" b="1" i="0" u="none" strike="noStrike" cap="none" dirty="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2430"/>
              <a:buFont typeface="Arial"/>
              <a:buNone/>
            </a:pPr>
            <a:r>
              <a:rPr lang="en-US" sz="2000" b="1" dirty="0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September 13 &amp; 14, 2023</a:t>
            </a:r>
            <a:endParaRPr sz="2000" b="1" i="0" u="none" strike="noStrike" cap="none" dirty="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3830"/>
              <a:buFont typeface="Arial"/>
              <a:buNone/>
            </a:pPr>
            <a:endParaRPr sz="3830" b="1" i="0" u="none" strike="noStrike" cap="none" dirty="0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72" name="Google Shape;7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452" y="4180175"/>
            <a:ext cx="1733902" cy="1733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Teacher Qualifications</a:t>
            </a:r>
            <a:r>
              <a:rPr lang="en-US"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Parents of students in Title I schools have the right to know the professional qualifications of staff working with their child.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US">
                <a:solidFill>
                  <a:schemeClr val="dk1"/>
                </a:solidFill>
              </a:rPr>
              <a:t>Please talk to our principal if you have any questions related to teacher qualifications.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6" name="Google Shape;136;p2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What opportunities does the school provide for family engagement?</a:t>
            </a:r>
            <a:endParaRPr sz="40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42" name="Google Shape;142;p24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0834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How can families become involved at the school? </a:t>
            </a:r>
            <a:endParaRPr sz="2000"/>
          </a:p>
          <a:p>
            <a:pPr marL="285750" lvl="0" indent="-81343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3480"/>
              <a:buNone/>
            </a:pPr>
            <a:endParaRPr sz="2000"/>
          </a:p>
          <a:p>
            <a:pPr marL="285750" lvl="0" indent="-208343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Parents have a right to request opportunities for regular meetings for parents to formulate suggestions and to participate, as appropriate, in decisions about the education of their children.</a:t>
            </a:r>
            <a:endParaRPr sz="2000"/>
          </a:p>
          <a:p>
            <a:pPr marL="285750" lvl="0" indent="-81343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3480"/>
              <a:buNone/>
            </a:pPr>
            <a:endParaRPr sz="2000"/>
          </a:p>
          <a:p>
            <a:pPr marL="285750" lvl="0" indent="-208343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The school must respond to any such suggestions from parents as soon as practicably possible.</a:t>
            </a:r>
            <a:endParaRPr sz="2000"/>
          </a:p>
        </p:txBody>
      </p:sp>
      <p:sp>
        <p:nvSpPr>
          <p:cNvPr id="143" name="Google Shape;143;p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11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>
            <a:off x="311700" y="2093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Contacting the Staff</a:t>
            </a:r>
            <a:endParaRPr sz="40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>
            <a:off x="311700" y="1188663"/>
            <a:ext cx="8520600" cy="4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Administrators:</a:t>
            </a:r>
            <a:endParaRPr sz="2200"/>
          </a:p>
          <a:p>
            <a:pPr marL="742950" lvl="1" indent="-259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sz="2200"/>
          </a:p>
          <a:p>
            <a:pPr marL="285750" lvl="0" indent="-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Teachers</a:t>
            </a:r>
            <a:endParaRPr sz="2200"/>
          </a:p>
          <a:p>
            <a:pPr marL="742950" lvl="1" indent="-259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firstname.lastname@colquitt.k12.ga.us</a:t>
            </a:r>
            <a:endParaRPr sz="2200"/>
          </a:p>
          <a:p>
            <a:pPr marL="285750" lvl="0" indent="-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Family Engagement Coordinator </a:t>
            </a:r>
            <a:endParaRPr sz="2200"/>
          </a:p>
          <a:p>
            <a:pPr marL="742950" lvl="1" indent="-259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sz="2200"/>
          </a:p>
          <a:p>
            <a:pPr marL="285750" lvl="0" indent="-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Social Worker</a:t>
            </a:r>
            <a:endParaRPr sz="2200"/>
          </a:p>
          <a:p>
            <a:pPr marL="742950" lvl="1" indent="-2597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endParaRPr sz="2200"/>
          </a:p>
          <a:p>
            <a:pPr marL="285750" lvl="0" indent="-2044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Guidance Counselor</a:t>
            </a:r>
            <a:endParaRPr sz="2200"/>
          </a:p>
          <a:p>
            <a:pPr marL="742950" lvl="1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10"/>
              <a:buChar char="•"/>
            </a:pPr>
            <a:endParaRPr sz="1800"/>
          </a:p>
        </p:txBody>
      </p:sp>
      <p:pic>
        <p:nvPicPr>
          <p:cNvPr id="150" name="Google Shape;150;p25" descr="C:\Users\debbur77\AppData\Local\Microsoft\Windows\Temporary Internet Files\Content.IE5\8FTXCCOM\MC900442124[1]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5988" y="5148251"/>
            <a:ext cx="1371375" cy="13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5" descr="C:\Program Files (x86)\Microsoft Office\MEDIA\CAGCAT10\j0332268.wm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9275" y="5093915"/>
            <a:ext cx="1223112" cy="1382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5" descr="C:\Users\debbur77\AppData\Local\Microsoft\Windows\Temporary Internet Files\Content.IE5\0AW807US\MC900382578[1]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89782" y="5099475"/>
            <a:ext cx="1676400" cy="167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5" descr="C:\Users\debbur77\AppData\Local\Microsoft\Windows\Temporary Internet Files\Content.IE5\0AW807US\MC900434824[1]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3486" y="5106513"/>
            <a:ext cx="1371372" cy="1371372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5"/>
          <p:cNvSpPr txBox="1"/>
          <p:nvPr/>
        </p:nvSpPr>
        <p:spPr>
          <a:xfrm rot="690796">
            <a:off x="687153" y="5250950"/>
            <a:ext cx="1094217" cy="646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rgbClr val="000000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Write us a note!</a:t>
            </a:r>
            <a:endParaRPr sz="1500" b="0" i="0" u="none" strike="noStrike" cap="none">
              <a:solidFill>
                <a:srgbClr val="000000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5" name="Google Shape;155;p25"/>
          <p:cNvSpPr txBox="1"/>
          <p:nvPr/>
        </p:nvSpPr>
        <p:spPr>
          <a:xfrm>
            <a:off x="2724625" y="5626188"/>
            <a:ext cx="10941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0" i="0" u="none" strike="noStrike" cap="non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Email us!</a:t>
            </a:r>
            <a:endParaRPr sz="1500" b="0" i="0" u="none" strike="noStrike" cap="non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6" name="Google Shape;156;p25"/>
          <p:cNvSpPr txBox="1"/>
          <p:nvPr/>
        </p:nvSpPr>
        <p:spPr>
          <a:xfrm>
            <a:off x="5089775" y="5106525"/>
            <a:ext cx="16764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Make an appointment to come in!</a:t>
            </a:r>
            <a:endParaRPr sz="1200" b="1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1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chemeClr val="dk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6</a:t>
            </a:r>
            <a:endParaRPr sz="1200" b="1" i="0" u="none" strike="noStrike" cap="none">
              <a:solidFill>
                <a:schemeClr val="dk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7" name="Google Shape;157;p25"/>
          <p:cNvSpPr txBox="1"/>
          <p:nvPr/>
        </p:nvSpPr>
        <p:spPr>
          <a:xfrm>
            <a:off x="7803778" y="5438801"/>
            <a:ext cx="1094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Give us a call!</a:t>
            </a:r>
            <a:endParaRPr sz="1100" b="0" i="0" u="none" strike="noStrike" cap="non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lt1"/>
                </a:solidFill>
                <a:latin typeface="Chelsea Market"/>
                <a:ea typeface="Chelsea Market"/>
                <a:cs typeface="Chelsea Market"/>
                <a:sym typeface="Chelsea Market"/>
              </a:rPr>
              <a:t>229-</a:t>
            </a:r>
            <a:endParaRPr sz="1100" b="0" i="0" u="none" strike="noStrike" cap="none">
              <a:solidFill>
                <a:schemeClr val="lt1"/>
              </a:solidFill>
              <a:latin typeface="Chelsea Market"/>
              <a:ea typeface="Chelsea Market"/>
              <a:cs typeface="Chelsea Market"/>
              <a:sym typeface="Chelsea Market"/>
            </a:endParaRPr>
          </a:p>
        </p:txBody>
      </p:sp>
      <p:sp>
        <p:nvSpPr>
          <p:cNvPr id="158" name="Google Shape;158;p2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12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/>
          <p:cNvSpPr txBox="1">
            <a:spLocks noGrp="1"/>
          </p:cNvSpPr>
          <p:nvPr>
            <p:ph type="title"/>
          </p:nvPr>
        </p:nvSpPr>
        <p:spPr>
          <a:xfrm>
            <a:off x="311700" y="14038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533" b="1">
                <a:latin typeface="Life Savers"/>
                <a:ea typeface="Life Savers"/>
                <a:cs typeface="Life Savers"/>
                <a:sym typeface="Life Savers"/>
              </a:rPr>
              <a:t>Questions?</a:t>
            </a:r>
            <a:endParaRPr sz="4533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64" name="Google Shape;164;p26"/>
          <p:cNvSpPr txBox="1"/>
          <p:nvPr/>
        </p:nvSpPr>
        <p:spPr>
          <a:xfrm>
            <a:off x="311700" y="1248875"/>
            <a:ext cx="8330100" cy="51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2562" marR="0" lvl="0" indent="-18256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Call </a:t>
            </a:r>
            <a:r>
              <a:rPr lang="en-US" sz="2200" b="1">
                <a:solidFill>
                  <a:srgbClr val="404040"/>
                </a:solidFill>
              </a:rPr>
              <a:t>Pamela Canty</a:t>
            </a:r>
            <a:r>
              <a:rPr lang="en-US" sz="22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Family Engagement Coordinator</a:t>
            </a: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at 229-890-</a:t>
            </a:r>
            <a:r>
              <a:rPr lang="en-US" sz="2200">
                <a:solidFill>
                  <a:srgbClr val="404040"/>
                </a:solidFill>
              </a:rPr>
              <a:t>6190</a:t>
            </a: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ext. </a:t>
            </a:r>
            <a:r>
              <a:rPr lang="en-US" sz="2200">
                <a:solidFill>
                  <a:srgbClr val="404040"/>
                </a:solidFill>
              </a:rPr>
              <a:t>11045</a:t>
            </a: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or email   pamela.canty</a:t>
            </a:r>
            <a:r>
              <a:rPr lang="en-US" sz="22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@colquitt.k12.ga.us</a:t>
            </a:r>
            <a:r>
              <a:rPr lang="en-US" sz="22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to help answer any questions you may have.</a:t>
            </a:r>
            <a:endParaRPr sz="2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sng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District Resources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21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If you have any questions, please contact staff in the </a:t>
            </a:r>
            <a:endParaRPr sz="21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CCSD</a:t>
            </a: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Federal Programs Department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at</a:t>
            </a: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229-890-6200.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Todd Hall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Director of Federal Programs 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Jeff Horne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Asst. Federal Programs Director/Migrant Coordinator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MaryBeth Montgomery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Title I Family Engagement Director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Charla Campbell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ESOL Director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Denise Pope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Homeless Liaison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2562" marR="0" lvl="0" indent="-182562" algn="l" rtl="0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100"/>
              <a:buFont typeface="Noto Sans Symbols"/>
              <a:buChar char="●"/>
            </a:pPr>
            <a:r>
              <a:rPr lang="en-US" sz="2100" b="1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Brianne Tomlinson</a:t>
            </a:r>
            <a:r>
              <a:rPr lang="en-US" sz="21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, Federal Programs Secretary</a:t>
            </a:r>
            <a:endParaRPr sz="21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2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13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7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b="1">
                <a:latin typeface="Life Savers"/>
                <a:ea typeface="Life Savers"/>
                <a:cs typeface="Life Savers"/>
                <a:sym typeface="Life Savers"/>
              </a:rPr>
              <a:t>We need your FEEDBACK!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71" name="Google Shape;171;p27"/>
          <p:cNvSpPr txBox="1">
            <a:spLocks noGrp="1"/>
          </p:cNvSpPr>
          <p:nvPr>
            <p:ph type="body" idx="1"/>
          </p:nvPr>
        </p:nvSpPr>
        <p:spPr>
          <a:xfrm>
            <a:off x="311700" y="1637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610"/>
              <a:buNone/>
            </a:pPr>
            <a:r>
              <a:rPr lang="en-US" sz="2700">
                <a:latin typeface="Life Savers"/>
                <a:ea typeface="Life Savers"/>
                <a:cs typeface="Life Savers"/>
                <a:sym typeface="Life Savers"/>
              </a:rPr>
              <a:t>Please click below to answer a few questions about our Annual Title I Meeting.  This will help us with our future meetings!</a:t>
            </a: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610"/>
              <a:buNone/>
            </a:pPr>
            <a:endParaRPr sz="2700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610"/>
              <a:buNone/>
            </a:pPr>
            <a:endParaRPr sz="2700">
              <a:latin typeface="Life Savers"/>
              <a:ea typeface="Life Savers"/>
              <a:cs typeface="Life Savers"/>
              <a:sym typeface="Life Savers"/>
            </a:endParaRPr>
          </a:p>
        </p:txBody>
      </p:sp>
      <p:pic>
        <p:nvPicPr>
          <p:cNvPr id="172" name="Google Shape;17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3013" y="3566633"/>
            <a:ext cx="2957975" cy="291075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14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What is a Title I School?</a:t>
            </a:r>
            <a:endParaRPr sz="40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20000"/>
          </a:bodyPr>
          <a:lstStyle/>
          <a:p>
            <a:pPr marL="285750" lvl="0" indent="-2019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Being a Title I school means receiving federal funding (Title I dollars) to </a:t>
            </a:r>
            <a:r>
              <a:rPr lang="en-US" sz="2000" u="sng"/>
              <a:t>supplement</a:t>
            </a:r>
            <a:r>
              <a:rPr lang="en-US" sz="2000"/>
              <a:t> the school’s existing programs.  These dollars are used for…</a:t>
            </a:r>
            <a:endParaRPr sz="2000"/>
          </a:p>
          <a:p>
            <a:pPr marL="742950" lvl="1" indent="-271875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identifying students experiencing academic difficulties and providing timely assistance to help these students’ meet the state’s challenging content standards.</a:t>
            </a:r>
            <a:endParaRPr sz="2000"/>
          </a:p>
          <a:p>
            <a:pPr marL="742950" lvl="1" indent="-271875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purchasing supplemental staff/programs/materials/supplies.</a:t>
            </a:r>
            <a:endParaRPr sz="2000"/>
          </a:p>
          <a:p>
            <a:pPr marL="742950" lvl="1" indent="-271875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conducting parent engagement meetings/trainings/activities.</a:t>
            </a:r>
            <a:endParaRPr sz="2000"/>
          </a:p>
          <a:p>
            <a:pPr marL="742950" lvl="1" indent="-271875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recruiting/hiring/retaining professionally qualified teachers.</a:t>
            </a:r>
            <a:endParaRPr sz="2000"/>
          </a:p>
          <a:p>
            <a:pPr marL="742950" lvl="1" indent="-285750" algn="l" rtl="0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SzPts val="1450"/>
              <a:buFont typeface="Corbel"/>
              <a:buNone/>
            </a:pPr>
            <a:endParaRPr sz="2000"/>
          </a:p>
          <a:p>
            <a:pPr marL="285750" lvl="0" indent="-222884" algn="l" rtl="0">
              <a:lnSpc>
                <a:spcPct val="100000"/>
              </a:lnSpc>
              <a:spcBef>
                <a:spcPts val="974"/>
              </a:spcBef>
              <a:spcAft>
                <a:spcPts val="0"/>
              </a:spcAft>
              <a:buSzPts val="2200"/>
              <a:buChar char="•"/>
            </a:pPr>
            <a:r>
              <a:rPr lang="en-US" sz="2000"/>
              <a:t>Being a Title I school also means family engagement and parents’ rights.  </a:t>
            </a:r>
            <a:r>
              <a:rPr lang="en-US" sz="2200"/>
              <a:t> </a:t>
            </a:r>
            <a:endParaRPr sz="2200"/>
          </a:p>
          <a:p>
            <a:pPr marL="285750" lvl="0" indent="-97917" algn="l" rtl="0">
              <a:lnSpc>
                <a:spcPct val="100000"/>
              </a:lnSpc>
              <a:spcBef>
                <a:spcPts val="1008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2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>
            <a:spLocks noGrp="1"/>
          </p:cNvSpPr>
          <p:nvPr>
            <p:ph type="title"/>
          </p:nvPr>
        </p:nvSpPr>
        <p:spPr>
          <a:xfrm>
            <a:off x="577600" y="58495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76100"/>
              <a:buNone/>
            </a:pPr>
            <a:r>
              <a:rPr lang="en-US" sz="2650" b="1">
                <a:latin typeface="Life Savers"/>
                <a:ea typeface="Life Savers"/>
                <a:cs typeface="Life Savers"/>
                <a:sym typeface="Life Savers"/>
              </a:rPr>
              <a:t>How does our school spend Title I money? </a:t>
            </a:r>
            <a:endParaRPr sz="2650" b="1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76100"/>
              <a:buNone/>
            </a:pPr>
            <a:r>
              <a:rPr lang="en-US" sz="2650" b="1">
                <a:latin typeface="Life Savers"/>
                <a:ea typeface="Life Savers"/>
                <a:cs typeface="Life Savers"/>
                <a:sym typeface="Life Savers"/>
              </a:rPr>
              <a:t>How is Title I Parent and Family Engagement money spent?</a:t>
            </a:r>
            <a:endParaRPr sz="2650" b="1">
              <a:latin typeface="Life Savers"/>
              <a:ea typeface="Life Savers"/>
              <a:cs typeface="Life Savers"/>
              <a:sym typeface="Life Savers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95238"/>
              <a:buFont typeface="Corbel"/>
              <a:buNone/>
            </a:pP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70000"/>
          </a:bodyPr>
          <a:lstStyle/>
          <a:p>
            <a:pPr marL="285750" lvl="0" indent="-185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/>
              <a:t>Any local educational agency (school district) with a Title I allocation exceeding $500,000 is required by law to set aside 1% of its Title I allocation for parental engagement.</a:t>
            </a:r>
            <a:endParaRPr sz="2350"/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9361"/>
              <a:buFont typeface="Corbel"/>
              <a:buNone/>
            </a:pPr>
            <a:endParaRPr sz="2350">
              <a:solidFill>
                <a:srgbClr val="000000"/>
              </a:solidFill>
            </a:endParaRPr>
          </a:p>
          <a:p>
            <a:pPr marL="285750" lvl="0" indent="-1858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>
                <a:solidFill>
                  <a:srgbClr val="000000"/>
                </a:solidFill>
              </a:rPr>
              <a:t>Of that 1%, 10% may be reserved at the school district for system-wide initiatives related to family engagement.  The remaining 90% must be allocated to all Title I schools in the district.  Therefore, each Title I school receives its portion of the 90% to implement school-level family engagement.</a:t>
            </a:r>
            <a:endParaRPr sz="2350">
              <a:solidFill>
                <a:srgbClr val="000000"/>
              </a:solidFill>
            </a:endParaRPr>
          </a:p>
          <a:p>
            <a:pPr marL="285750" lvl="0" indent="-2857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49361"/>
              <a:buFont typeface="Corbel"/>
              <a:buNone/>
            </a:pPr>
            <a:endParaRPr sz="2350">
              <a:solidFill>
                <a:srgbClr val="000000"/>
              </a:solidFill>
            </a:endParaRPr>
          </a:p>
          <a:p>
            <a:pPr marL="285750" lvl="0" indent="-168765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Open Sans"/>
              <a:buChar char="●"/>
            </a:pPr>
            <a:r>
              <a:rPr lang="en-US" sz="2350">
                <a:solidFill>
                  <a:srgbClr val="000000"/>
                </a:solidFill>
              </a:rPr>
              <a:t>You, as Title I parents, have the right to be involved in how this money is spent.</a:t>
            </a:r>
            <a:endParaRPr sz="2350">
              <a:solidFill>
                <a:srgbClr val="000000"/>
              </a:solidFill>
            </a:endParaRPr>
          </a:p>
          <a:p>
            <a:pPr marL="285750" lvl="0" indent="-9791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248570"/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7833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93333"/>
              <a:buNone/>
            </a:pPr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3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>
            <a:spLocks noGrp="1"/>
          </p:cNvSpPr>
          <p:nvPr>
            <p:ph type="title"/>
          </p:nvPr>
        </p:nvSpPr>
        <p:spPr>
          <a:xfrm>
            <a:off x="244275" y="30480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Family Engagement Funds</a:t>
            </a:r>
            <a:endParaRPr sz="40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92" name="Google Shape;92;p17"/>
          <p:cNvSpPr txBox="1">
            <a:spLocks noGrp="1"/>
          </p:cNvSpPr>
          <p:nvPr>
            <p:ph type="body" idx="1"/>
          </p:nvPr>
        </p:nvSpPr>
        <p:spPr>
          <a:xfrm>
            <a:off x="147975" y="1413300"/>
            <a:ext cx="8520600" cy="21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lvl="0" indent="-1917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CCSD reserves 1% from the total amount of the Title I, Part A funds it receives in FY24 to carry out family engagement requirements.  </a:t>
            </a:r>
            <a:endParaRPr sz="2000"/>
          </a:p>
          <a:p>
            <a:pPr marL="285750" lvl="0" indent="-19177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Family/Parent input as sought through the Annual Evaluation Survey and Parent Forum held in the spring on how to spend these funds.</a:t>
            </a:r>
            <a:endParaRPr sz="2000"/>
          </a:p>
          <a:p>
            <a:pPr marL="285750" lvl="0" indent="-6477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3480"/>
              <a:buNone/>
            </a:pPr>
            <a:endParaRPr sz="2000"/>
          </a:p>
        </p:txBody>
      </p:sp>
      <p:sp>
        <p:nvSpPr>
          <p:cNvPr id="93" name="Google Shape;93;p17"/>
          <p:cNvSpPr txBox="1"/>
          <p:nvPr/>
        </p:nvSpPr>
        <p:spPr>
          <a:xfrm>
            <a:off x="1140675" y="3429000"/>
            <a:ext cx="6727800" cy="30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Through collaboration with parents/families it was decided that for the 2023-2024 school year the following items would be funded: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Academic Coaches</a:t>
            </a:r>
            <a:endParaRPr sz="2000" b="0" i="0" u="none" strike="noStrike" cap="none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Teachers and Paraprofessionals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Family Engagement Coordinators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Technology Tools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Resource Area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254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0A22E"/>
              </a:buClr>
              <a:buSzPts val="2000"/>
              <a:buFont typeface="Open Sans"/>
              <a:buChar char="●"/>
            </a:pPr>
            <a:r>
              <a:rPr lang="en-US" sz="2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Parent Workshops During the Year</a:t>
            </a:r>
            <a:endParaRPr sz="2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273050" marR="0" lvl="0" indent="-132715" algn="l" rtl="0">
              <a:lnSpc>
                <a:spcPct val="100000"/>
              </a:lnSpc>
              <a:spcBef>
                <a:spcPts val="575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94" name="Google Shape;94;p1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4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>
            <a:spLocks noGrp="1"/>
          </p:cNvSpPr>
          <p:nvPr>
            <p:ph type="title"/>
          </p:nvPr>
        </p:nvSpPr>
        <p:spPr>
          <a:xfrm>
            <a:off x="1795025" y="170775"/>
            <a:ext cx="60261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School-wide Program</a:t>
            </a:r>
            <a:r>
              <a:rPr lang="en-US" b="1">
                <a:latin typeface="Life Savers"/>
                <a:ea typeface="Life Savers"/>
                <a:cs typeface="Life Savers"/>
                <a:sym typeface="Life Savers"/>
              </a:rPr>
              <a:t> 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385275" y="1279275"/>
            <a:ext cx="8158200" cy="46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are our school goals?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What programs/supports are in place to help my child?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What is the </a:t>
            </a:r>
            <a:r>
              <a:rPr lang="en-US" sz="2200" b="0" i="0" u="sng" strike="noStrike" cap="none">
                <a:solidFill>
                  <a:srgbClr val="0563C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state’s grades report</a:t>
            </a:r>
            <a:r>
              <a:rPr lang="en-US" sz="2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for our school?</a:t>
            </a:r>
            <a:endParaRPr sz="2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5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title"/>
          </p:nvPr>
        </p:nvSpPr>
        <p:spPr>
          <a:xfrm>
            <a:off x="265500" y="1239033"/>
            <a:ext cx="4045200" cy="23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5238"/>
              <a:buFont typeface="Corbel"/>
              <a:buNone/>
            </a:pPr>
            <a:r>
              <a:rPr lang="en-US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What curriculum does our school use? </a:t>
            </a:r>
            <a:endParaRPr b="1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108" name="Google Shape;108;p19"/>
          <p:cNvSpPr txBox="1"/>
          <p:nvPr/>
        </p:nvSpPr>
        <p:spPr>
          <a:xfrm>
            <a:off x="4921975" y="703150"/>
            <a:ext cx="3795000" cy="518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>
            <a:spLocks noGrp="1"/>
          </p:cNvSpPr>
          <p:nvPr>
            <p:ph type="title"/>
          </p:nvPr>
        </p:nvSpPr>
        <p:spPr>
          <a:xfrm>
            <a:off x="388775" y="93758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What test will my child be taking?</a:t>
            </a:r>
            <a:r>
              <a:rPr lang="en-US" b="1">
                <a:latin typeface="Life Savers"/>
                <a:ea typeface="Life Savers"/>
                <a:cs typeface="Life Savers"/>
                <a:sym typeface="Life Savers"/>
              </a:rPr>
              <a:t>  </a:t>
            </a:r>
            <a:endParaRPr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472000" y="939250"/>
            <a:ext cx="7782900" cy="56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Teachers will be giving a variety of assessments in the classroom to determine students’ understanding of the curriculum being taught and make decisions about upcoming instruction.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596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Our system will also give the following tests/assessments: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54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MAP Growth: given 3 times a year, provides information on how your child is currently doing academically and identifies areas to help your child grow. Projections for student performance is provided on state and college readiness.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54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Georgia Milestones Assessment System (GMAS) in the spring for grades 3-9</a:t>
            </a:r>
            <a:b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High School students will take the GMAS assessment at the conclusion of each semester</a:t>
            </a:r>
            <a:b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End of Course courses are American Literature, Algebra 1, Biology and U.S. History 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54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GKIDS readiness check and GKIDS 2.0</a:t>
            </a: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0541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</a:pPr>
            <a:r>
              <a:rPr lang="en-US" sz="18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WIDA  ACCESS  (English Learners)</a:t>
            </a:r>
            <a:endParaRPr sz="18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5" name="Google Shape;115;p2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latin typeface="Economica"/>
                <a:ea typeface="Economica"/>
                <a:cs typeface="Economica"/>
                <a:sym typeface="Economica"/>
              </a:rPr>
              <a:t>7</a:t>
            </a:fld>
            <a:endParaRPr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311700" y="421233"/>
            <a:ext cx="8520600" cy="11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6666"/>
              <a:buNone/>
            </a:pPr>
            <a:r>
              <a:rPr lang="en-US" sz="4000" b="1">
                <a:latin typeface="Life Savers"/>
                <a:ea typeface="Life Savers"/>
                <a:cs typeface="Life Savers"/>
                <a:sym typeface="Life Savers"/>
              </a:rPr>
              <a:t>How to Monitor your Child’s Progress</a:t>
            </a:r>
            <a:endParaRPr sz="4000" b="1"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1" name="Google Shape;121;p21"/>
          <p:cNvSpPr txBox="1">
            <a:spLocks noGrp="1"/>
          </p:cNvSpPr>
          <p:nvPr>
            <p:ph type="body" idx="1"/>
          </p:nvPr>
        </p:nvSpPr>
        <p:spPr>
          <a:xfrm>
            <a:off x="311700" y="1633633"/>
            <a:ext cx="8520600" cy="44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This slide is optional- add or delete based on your school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Work with your child's teacher as often as needed to discuss his or her progress.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Be present and available during homework time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Review all student work that is sent home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Engage with your child when reading nightly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Read the weekly newsletter so you are aware of what your child is learning each week</a:t>
            </a:r>
            <a:endParaRPr/>
          </a:p>
          <a:p>
            <a:pPr marL="45720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>
            <a:spLocks noGrp="1"/>
          </p:cNvSpPr>
          <p:nvPr>
            <p:ph type="title"/>
          </p:nvPr>
        </p:nvSpPr>
        <p:spPr>
          <a:xfrm>
            <a:off x="140275" y="1464073"/>
            <a:ext cx="40452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orbel"/>
              <a:buNone/>
            </a:pPr>
            <a:r>
              <a:rPr lang="en-US" sz="4000" b="1">
                <a:solidFill>
                  <a:schemeClr val="dk1"/>
                </a:solidFill>
                <a:latin typeface="Life Savers"/>
                <a:ea typeface="Life Savers"/>
                <a:cs typeface="Life Savers"/>
                <a:sym typeface="Life Savers"/>
              </a:rPr>
              <a:t>Family Engagement Plans </a:t>
            </a:r>
            <a:endParaRPr sz="4000" b="1">
              <a:solidFill>
                <a:schemeClr val="dk1"/>
              </a:solidFill>
              <a:latin typeface="Life Savers"/>
              <a:ea typeface="Life Savers"/>
              <a:cs typeface="Life Savers"/>
              <a:sym typeface="Life Savers"/>
            </a:endParaRPr>
          </a:p>
        </p:txBody>
      </p:sp>
      <p:sp>
        <p:nvSpPr>
          <p:cNvPr id="128" name="Google Shape;128;p22"/>
          <p:cNvSpPr txBox="1">
            <a:spLocks noGrp="1"/>
          </p:cNvSpPr>
          <p:nvPr>
            <p:ph type="body" idx="2"/>
          </p:nvPr>
        </p:nvSpPr>
        <p:spPr>
          <a:xfrm>
            <a:off x="4939500" y="965600"/>
            <a:ext cx="38370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District Family Engagement Plan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>
                <a:solidFill>
                  <a:schemeClr val="dk1"/>
                </a:solidFill>
              </a:rPr>
              <a:t>School Family Engagement Plan</a:t>
            </a:r>
            <a:endParaRPr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1800"/>
              <a:buNone/>
            </a:pPr>
            <a:endParaRPr>
              <a:solidFill>
                <a:schemeClr val="dk1"/>
              </a:solidFill>
            </a:endParaRPr>
          </a:p>
          <a:p>
            <a:pPr marL="285750" lvl="0" indent="-285750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Clr>
                <a:schemeClr val="dk1"/>
              </a:buClr>
              <a:buSzPts val="3480"/>
              <a:buChar char="•"/>
            </a:pPr>
            <a:r>
              <a:rPr lang="en-US">
                <a:solidFill>
                  <a:schemeClr val="dk1"/>
                </a:solidFill>
              </a:rPr>
              <a:t>School –Parent Compact</a:t>
            </a:r>
            <a:endParaRPr>
              <a:solidFill>
                <a:schemeClr val="dk1"/>
              </a:solidFill>
            </a:endParaRPr>
          </a:p>
          <a:p>
            <a:pPr marL="285750" lvl="0" indent="-81343" algn="l" rtl="0">
              <a:lnSpc>
                <a:spcPct val="100000"/>
              </a:lnSpc>
              <a:spcBef>
                <a:spcPts val="1044"/>
              </a:spcBef>
              <a:spcAft>
                <a:spcPts val="0"/>
              </a:spcAft>
              <a:buSzPts val="3480"/>
              <a:buNone/>
            </a:pPr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  <a:latin typeface="Economica"/>
                <a:ea typeface="Economica"/>
                <a:cs typeface="Economica"/>
                <a:sym typeface="Economica"/>
              </a:rPr>
              <a:t>9</a:t>
            </a:fld>
            <a:endParaRPr>
              <a:solidFill>
                <a:schemeClr val="lt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1053</Words>
  <Application>Microsoft Office PowerPoint</Application>
  <PresentationFormat>On-screen Show (4:3)</PresentationFormat>
  <Paragraphs>135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Economica</vt:lpstr>
      <vt:lpstr>Noto Sans Symbols</vt:lpstr>
      <vt:lpstr>Chelsea Market</vt:lpstr>
      <vt:lpstr>Open Sans</vt:lpstr>
      <vt:lpstr>Life Savers</vt:lpstr>
      <vt:lpstr>Libre Baskerville</vt:lpstr>
      <vt:lpstr>Corbel</vt:lpstr>
      <vt:lpstr>Arial</vt:lpstr>
      <vt:lpstr>Times New Roman</vt:lpstr>
      <vt:lpstr>Luxe</vt:lpstr>
      <vt:lpstr>PowerPoint Presentation</vt:lpstr>
      <vt:lpstr>What is a Title I School?</vt:lpstr>
      <vt:lpstr>How does our school spend Title I money?  How is Title I Parent and Family Engagement money spent? </vt:lpstr>
      <vt:lpstr>Family Engagement Funds</vt:lpstr>
      <vt:lpstr>School-wide Program </vt:lpstr>
      <vt:lpstr>What curriculum does our school use? </vt:lpstr>
      <vt:lpstr>What test will my child be taking?  </vt:lpstr>
      <vt:lpstr>How to Monitor your Child’s Progress</vt:lpstr>
      <vt:lpstr>Family Engagement Plans </vt:lpstr>
      <vt:lpstr>Teacher Qualifications </vt:lpstr>
      <vt:lpstr>What opportunities does the school provide for family engagement?</vt:lpstr>
      <vt:lpstr>Contacting the Staff</vt:lpstr>
      <vt:lpstr>Questions?</vt:lpstr>
      <vt:lpstr>We need your FEEDBACK!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Pamela Canty</dc:creator>
  <cp:lastModifiedBy>Kenneth Taylor</cp:lastModifiedBy>
  <cp:revision>2</cp:revision>
  <cp:lastPrinted>2023-09-14T15:51:23Z</cp:lastPrinted>
  <dcterms:modified xsi:type="dcterms:W3CDTF">2023-09-14T15:52:40Z</dcterms:modified>
</cp:coreProperties>
</file>