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9144000" cy="51435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Gill Sans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9Deb/dkEfGDFxQMWNczr5zwns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744" y="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288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1" name="Google Shape;1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7" name="Google Shape;11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288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9" name="Google Shape;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288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5" name="Google Shape;7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1" name="Google Shape;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288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288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288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9" name="Google Shape;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288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obj">
  <p:cSld name="OBJECT"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3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 extrusionOk="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2A389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3"/>
          <p:cNvSpPr/>
          <p:nvPr/>
        </p:nvSpPr>
        <p:spPr>
          <a:xfrm>
            <a:off x="8128803" y="15"/>
            <a:ext cx="1015365" cy="1015365"/>
          </a:xfrm>
          <a:custGeom>
            <a:avLst/>
            <a:gdLst/>
            <a:ahLst/>
            <a:cxnLst/>
            <a:rect l="l" t="t" r="r" b="b"/>
            <a:pathLst>
              <a:path w="1015365" h="1015365" extrusionOk="0">
                <a:moveTo>
                  <a:pt x="1015199" y="1015199"/>
                </a:moveTo>
                <a:lnTo>
                  <a:pt x="0" y="1015199"/>
                </a:lnTo>
                <a:lnTo>
                  <a:pt x="0" y="0"/>
                </a:lnTo>
                <a:lnTo>
                  <a:pt x="1015199" y="0"/>
                </a:lnTo>
                <a:lnTo>
                  <a:pt x="1015199" y="1015199"/>
                </a:lnTo>
                <a:close/>
              </a:path>
            </a:pathLst>
          </a:custGeom>
          <a:solidFill>
            <a:srgbClr val="212D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3"/>
          <p:cNvSpPr/>
          <p:nvPr/>
        </p:nvSpPr>
        <p:spPr>
          <a:xfrm>
            <a:off x="7113463" y="4"/>
            <a:ext cx="1015365" cy="1015365"/>
          </a:xfrm>
          <a:custGeom>
            <a:avLst/>
            <a:gdLst/>
            <a:ahLst/>
            <a:cxnLst/>
            <a:rect l="l" t="t" r="r" b="b"/>
            <a:pathLst>
              <a:path w="1015365" h="1015365" extrusionOk="0">
                <a:moveTo>
                  <a:pt x="1015199" y="1015199"/>
                </a:moveTo>
                <a:lnTo>
                  <a:pt x="0" y="1015199"/>
                </a:lnTo>
                <a:lnTo>
                  <a:pt x="1015199" y="0"/>
                </a:lnTo>
                <a:lnTo>
                  <a:pt x="1015199" y="1015199"/>
                </a:lnTo>
                <a:close/>
              </a:path>
            </a:pathLst>
          </a:custGeom>
          <a:solidFill>
            <a:srgbClr val="3849A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3"/>
          <p:cNvSpPr/>
          <p:nvPr/>
        </p:nvSpPr>
        <p:spPr>
          <a:xfrm>
            <a:off x="7113588" y="106"/>
            <a:ext cx="1015365" cy="1015365"/>
          </a:xfrm>
          <a:custGeom>
            <a:avLst/>
            <a:gdLst/>
            <a:ahLst/>
            <a:cxnLst/>
            <a:rect l="l" t="t" r="r" b="b"/>
            <a:pathLst>
              <a:path w="1015365" h="1015365" extrusionOk="0">
                <a:moveTo>
                  <a:pt x="0" y="1015199"/>
                </a:moveTo>
                <a:lnTo>
                  <a:pt x="0" y="0"/>
                </a:lnTo>
                <a:lnTo>
                  <a:pt x="1015199" y="0"/>
                </a:lnTo>
                <a:lnTo>
                  <a:pt x="0" y="1015199"/>
                </a:lnTo>
                <a:close/>
              </a:path>
            </a:pathLst>
          </a:custGeom>
          <a:solidFill>
            <a:srgbClr val="7890C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3"/>
          <p:cNvSpPr/>
          <p:nvPr/>
        </p:nvSpPr>
        <p:spPr>
          <a:xfrm>
            <a:off x="6098378" y="96"/>
            <a:ext cx="1015365" cy="1015365"/>
          </a:xfrm>
          <a:custGeom>
            <a:avLst/>
            <a:gdLst/>
            <a:ahLst/>
            <a:cxnLst/>
            <a:rect l="l" t="t" r="r" b="b"/>
            <a:pathLst>
              <a:path w="1015365" h="1015365" extrusionOk="0">
                <a:moveTo>
                  <a:pt x="1015199" y="1015199"/>
                </a:moveTo>
                <a:lnTo>
                  <a:pt x="0" y="0"/>
                </a:lnTo>
                <a:lnTo>
                  <a:pt x="1015199" y="0"/>
                </a:lnTo>
                <a:lnTo>
                  <a:pt x="1015199" y="1015199"/>
                </a:lnTo>
                <a:close/>
              </a:path>
            </a:pathLst>
          </a:custGeom>
          <a:solidFill>
            <a:srgbClr val="212D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/>
          <p:nvPr/>
        </p:nvSpPr>
        <p:spPr>
          <a:xfrm>
            <a:off x="8128789" y="1015375"/>
            <a:ext cx="1015365" cy="1015365"/>
          </a:xfrm>
          <a:custGeom>
            <a:avLst/>
            <a:gdLst/>
            <a:ahLst/>
            <a:cxnLst/>
            <a:rect l="l" t="t" r="r" b="b"/>
            <a:pathLst>
              <a:path w="1015365" h="1015364" extrusionOk="0">
                <a:moveTo>
                  <a:pt x="1015199" y="1015200"/>
                </a:moveTo>
                <a:lnTo>
                  <a:pt x="0" y="0"/>
                </a:lnTo>
                <a:lnTo>
                  <a:pt x="1015199" y="0"/>
                </a:lnTo>
                <a:lnTo>
                  <a:pt x="1015199" y="1015200"/>
                </a:lnTo>
                <a:close/>
              </a:path>
            </a:pathLst>
          </a:custGeom>
          <a:solidFill>
            <a:srgbClr val="7890C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3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>
            <a:spLocks noGrp="1"/>
          </p:cNvSpPr>
          <p:nvPr>
            <p:ph type="title"/>
          </p:nvPr>
        </p:nvSpPr>
        <p:spPr>
          <a:xfrm>
            <a:off x="384725" y="327809"/>
            <a:ext cx="8374549" cy="848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>
                <a:solidFill>
                  <a:srgbClr val="2A389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body" idx="1"/>
          </p:nvPr>
        </p:nvSpPr>
        <p:spPr>
          <a:xfrm>
            <a:off x="207450" y="1039148"/>
            <a:ext cx="8406130" cy="2980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>
  <p:cSld name="Title Only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 extrusionOk="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2A389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5"/>
          <p:cNvSpPr/>
          <p:nvPr/>
        </p:nvSpPr>
        <p:spPr>
          <a:xfrm>
            <a:off x="8128803" y="15"/>
            <a:ext cx="1015365" cy="1015365"/>
          </a:xfrm>
          <a:custGeom>
            <a:avLst/>
            <a:gdLst/>
            <a:ahLst/>
            <a:cxnLst/>
            <a:rect l="l" t="t" r="r" b="b"/>
            <a:pathLst>
              <a:path w="1015365" h="1015365" extrusionOk="0">
                <a:moveTo>
                  <a:pt x="1015199" y="1015199"/>
                </a:moveTo>
                <a:lnTo>
                  <a:pt x="0" y="1015199"/>
                </a:lnTo>
                <a:lnTo>
                  <a:pt x="0" y="0"/>
                </a:lnTo>
                <a:lnTo>
                  <a:pt x="1015199" y="0"/>
                </a:lnTo>
                <a:lnTo>
                  <a:pt x="1015199" y="1015199"/>
                </a:lnTo>
                <a:close/>
              </a:path>
            </a:pathLst>
          </a:custGeom>
          <a:solidFill>
            <a:srgbClr val="212D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5"/>
          <p:cNvSpPr/>
          <p:nvPr/>
        </p:nvSpPr>
        <p:spPr>
          <a:xfrm>
            <a:off x="7113463" y="4"/>
            <a:ext cx="1015365" cy="1015365"/>
          </a:xfrm>
          <a:custGeom>
            <a:avLst/>
            <a:gdLst/>
            <a:ahLst/>
            <a:cxnLst/>
            <a:rect l="l" t="t" r="r" b="b"/>
            <a:pathLst>
              <a:path w="1015365" h="1015365" extrusionOk="0">
                <a:moveTo>
                  <a:pt x="1015199" y="1015199"/>
                </a:moveTo>
                <a:lnTo>
                  <a:pt x="0" y="1015199"/>
                </a:lnTo>
                <a:lnTo>
                  <a:pt x="1015199" y="0"/>
                </a:lnTo>
                <a:lnTo>
                  <a:pt x="1015199" y="1015199"/>
                </a:lnTo>
                <a:close/>
              </a:path>
            </a:pathLst>
          </a:custGeom>
          <a:solidFill>
            <a:srgbClr val="3849A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15"/>
          <p:cNvSpPr/>
          <p:nvPr/>
        </p:nvSpPr>
        <p:spPr>
          <a:xfrm>
            <a:off x="7113588" y="106"/>
            <a:ext cx="1015365" cy="1015365"/>
          </a:xfrm>
          <a:custGeom>
            <a:avLst/>
            <a:gdLst/>
            <a:ahLst/>
            <a:cxnLst/>
            <a:rect l="l" t="t" r="r" b="b"/>
            <a:pathLst>
              <a:path w="1015365" h="1015365" extrusionOk="0">
                <a:moveTo>
                  <a:pt x="0" y="1015199"/>
                </a:moveTo>
                <a:lnTo>
                  <a:pt x="0" y="0"/>
                </a:lnTo>
                <a:lnTo>
                  <a:pt x="1015199" y="0"/>
                </a:lnTo>
                <a:lnTo>
                  <a:pt x="0" y="1015199"/>
                </a:lnTo>
                <a:close/>
              </a:path>
            </a:pathLst>
          </a:custGeom>
          <a:solidFill>
            <a:srgbClr val="7890C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15"/>
          <p:cNvSpPr/>
          <p:nvPr/>
        </p:nvSpPr>
        <p:spPr>
          <a:xfrm>
            <a:off x="6098378" y="96"/>
            <a:ext cx="1015365" cy="1015365"/>
          </a:xfrm>
          <a:custGeom>
            <a:avLst/>
            <a:gdLst/>
            <a:ahLst/>
            <a:cxnLst/>
            <a:rect l="l" t="t" r="r" b="b"/>
            <a:pathLst>
              <a:path w="1015365" h="1015365" extrusionOk="0">
                <a:moveTo>
                  <a:pt x="1015199" y="1015199"/>
                </a:moveTo>
                <a:lnTo>
                  <a:pt x="0" y="0"/>
                </a:lnTo>
                <a:lnTo>
                  <a:pt x="1015199" y="0"/>
                </a:lnTo>
                <a:lnTo>
                  <a:pt x="1015199" y="1015199"/>
                </a:lnTo>
                <a:close/>
              </a:path>
            </a:pathLst>
          </a:custGeom>
          <a:solidFill>
            <a:srgbClr val="212D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15"/>
          <p:cNvSpPr/>
          <p:nvPr/>
        </p:nvSpPr>
        <p:spPr>
          <a:xfrm>
            <a:off x="8128789" y="1015375"/>
            <a:ext cx="1015365" cy="1015365"/>
          </a:xfrm>
          <a:custGeom>
            <a:avLst/>
            <a:gdLst/>
            <a:ahLst/>
            <a:cxnLst/>
            <a:rect l="l" t="t" r="r" b="b"/>
            <a:pathLst>
              <a:path w="1015365" h="1015364" extrusionOk="0">
                <a:moveTo>
                  <a:pt x="1015199" y="1015200"/>
                </a:moveTo>
                <a:lnTo>
                  <a:pt x="0" y="0"/>
                </a:lnTo>
                <a:lnTo>
                  <a:pt x="1015199" y="0"/>
                </a:lnTo>
                <a:lnTo>
                  <a:pt x="1015199" y="1015200"/>
                </a:lnTo>
                <a:close/>
              </a:path>
            </a:pathLst>
          </a:custGeom>
          <a:solidFill>
            <a:srgbClr val="7890C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15"/>
          <p:cNvSpPr txBox="1">
            <a:spLocks noGrp="1"/>
          </p:cNvSpPr>
          <p:nvPr>
            <p:ph type="title"/>
          </p:nvPr>
        </p:nvSpPr>
        <p:spPr>
          <a:xfrm>
            <a:off x="384725" y="327809"/>
            <a:ext cx="8374549" cy="848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>
                <a:solidFill>
                  <a:srgbClr val="2A389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ubTitle" idx="1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384725" y="327809"/>
            <a:ext cx="8374549" cy="848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>
                <a:solidFill>
                  <a:srgbClr val="2A389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1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body" idx="2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/>
          <p:nvPr/>
        </p:nvSpPr>
        <p:spPr>
          <a:xfrm>
            <a:off x="8154895" y="3903669"/>
            <a:ext cx="989330" cy="988060"/>
          </a:xfrm>
          <a:custGeom>
            <a:avLst/>
            <a:gdLst/>
            <a:ahLst/>
            <a:cxnLst/>
            <a:rect l="l" t="t" r="r" b="b"/>
            <a:pathLst>
              <a:path w="989329" h="988060" extrusionOk="0">
                <a:moveTo>
                  <a:pt x="989099" y="987899"/>
                </a:moveTo>
                <a:lnTo>
                  <a:pt x="0" y="987899"/>
                </a:lnTo>
                <a:lnTo>
                  <a:pt x="0" y="0"/>
                </a:lnTo>
                <a:lnTo>
                  <a:pt x="989099" y="987899"/>
                </a:lnTo>
                <a:close/>
              </a:path>
            </a:pathLst>
          </a:custGeom>
          <a:solidFill>
            <a:srgbClr val="F0629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2"/>
          <p:cNvSpPr/>
          <p:nvPr/>
        </p:nvSpPr>
        <p:spPr>
          <a:xfrm>
            <a:off x="6181162" y="3903669"/>
            <a:ext cx="989330" cy="988060"/>
          </a:xfrm>
          <a:custGeom>
            <a:avLst/>
            <a:gdLst/>
            <a:ahLst/>
            <a:cxnLst/>
            <a:rect l="l" t="t" r="r" b="b"/>
            <a:pathLst>
              <a:path w="989329" h="988060" extrusionOk="0">
                <a:moveTo>
                  <a:pt x="989099" y="987899"/>
                </a:moveTo>
                <a:lnTo>
                  <a:pt x="0" y="987899"/>
                </a:lnTo>
                <a:lnTo>
                  <a:pt x="989099" y="0"/>
                </a:lnTo>
                <a:lnTo>
                  <a:pt x="989099" y="987899"/>
                </a:lnTo>
                <a:close/>
              </a:path>
            </a:pathLst>
          </a:custGeom>
          <a:solidFill>
            <a:srgbClr val="F0629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2"/>
          <p:cNvSpPr/>
          <p:nvPr/>
        </p:nvSpPr>
        <p:spPr>
          <a:xfrm>
            <a:off x="7170273" y="3903669"/>
            <a:ext cx="989330" cy="988060"/>
          </a:xfrm>
          <a:custGeom>
            <a:avLst/>
            <a:gdLst/>
            <a:ahLst/>
            <a:cxnLst/>
            <a:rect l="l" t="t" r="r" b="b"/>
            <a:pathLst>
              <a:path w="989329" h="988060" extrusionOk="0">
                <a:moveTo>
                  <a:pt x="989099" y="987899"/>
                </a:moveTo>
                <a:lnTo>
                  <a:pt x="0" y="987899"/>
                </a:lnTo>
                <a:lnTo>
                  <a:pt x="0" y="0"/>
                </a:lnTo>
                <a:lnTo>
                  <a:pt x="989099" y="0"/>
                </a:lnTo>
                <a:lnTo>
                  <a:pt x="989099" y="987899"/>
                </a:lnTo>
                <a:close/>
              </a:path>
            </a:pathLst>
          </a:custGeom>
          <a:solidFill>
            <a:srgbClr val="D1336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12"/>
          <p:cNvSpPr/>
          <p:nvPr/>
        </p:nvSpPr>
        <p:spPr>
          <a:xfrm>
            <a:off x="8154757" y="3903682"/>
            <a:ext cx="989330" cy="988060"/>
          </a:xfrm>
          <a:custGeom>
            <a:avLst/>
            <a:gdLst/>
            <a:ahLst/>
            <a:cxnLst/>
            <a:rect l="l" t="t" r="r" b="b"/>
            <a:pathLst>
              <a:path w="989329" h="988060" extrusionOk="0">
                <a:moveTo>
                  <a:pt x="989099" y="987899"/>
                </a:moveTo>
                <a:lnTo>
                  <a:pt x="0" y="0"/>
                </a:lnTo>
                <a:lnTo>
                  <a:pt x="989099" y="0"/>
                </a:lnTo>
                <a:lnTo>
                  <a:pt x="989099" y="987899"/>
                </a:lnTo>
                <a:close/>
              </a:path>
            </a:pathLst>
          </a:custGeom>
          <a:solidFill>
            <a:srgbClr val="9B254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2"/>
          <p:cNvSpPr/>
          <p:nvPr/>
        </p:nvSpPr>
        <p:spPr>
          <a:xfrm>
            <a:off x="0" y="4891594"/>
            <a:ext cx="9144000" cy="252095"/>
          </a:xfrm>
          <a:custGeom>
            <a:avLst/>
            <a:gdLst/>
            <a:ahLst/>
            <a:cxnLst/>
            <a:rect l="l" t="t" r="r" b="b"/>
            <a:pathLst>
              <a:path w="9144000" h="252095" extrusionOk="0">
                <a:moveTo>
                  <a:pt x="9143999" y="251999"/>
                </a:moveTo>
                <a:lnTo>
                  <a:pt x="0" y="2519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251999"/>
                </a:lnTo>
                <a:close/>
              </a:path>
            </a:pathLst>
          </a:custGeom>
          <a:solidFill>
            <a:srgbClr val="2A389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2"/>
          <p:cNvSpPr txBox="1">
            <a:spLocks noGrp="1"/>
          </p:cNvSpPr>
          <p:nvPr>
            <p:ph type="title"/>
          </p:nvPr>
        </p:nvSpPr>
        <p:spPr>
          <a:xfrm>
            <a:off x="384725" y="327809"/>
            <a:ext cx="8374549" cy="848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2A389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body" idx="1"/>
          </p:nvPr>
        </p:nvSpPr>
        <p:spPr>
          <a:xfrm>
            <a:off x="207450" y="1039148"/>
            <a:ext cx="8406130" cy="2980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eEJif8EdrMcO70WnjKP7YoCk43mZFUZp9q0olpR4Tsfm4U3w/viewform?usp=sf_lin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/>
          <p:nvPr/>
        </p:nvSpPr>
        <p:spPr>
          <a:xfrm>
            <a:off x="533400" y="971550"/>
            <a:ext cx="7620000" cy="197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08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</a:pPr>
            <a:r>
              <a:rPr lang="en-US" sz="4300" b="0" i="0" u="none" strike="noStrike" cap="none" dirty="0">
                <a:solidFill>
                  <a:srgbClr val="00FFFF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4300" b="0" i="0" u="none" strike="noStrike" cap="none" dirty="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Cox Elementary School</a:t>
            </a:r>
            <a:endParaRPr sz="43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9530" marR="0" lvl="0" indent="0" algn="l" rtl="0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Parent, Family, and Community Stakeholder Input Meeting</a:t>
            </a:r>
            <a:endParaRPr sz="17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9530" marR="4140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Tuesday , March 19, 2024, </a:t>
            </a:r>
            <a:r>
              <a:rPr lang="en-US" sz="1700" dirty="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5</a:t>
            </a:r>
            <a:r>
              <a:rPr lang="en-US" sz="1700" b="0" i="0" u="none" strike="noStrike" cap="none" dirty="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:00 p.m.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9530" marR="4140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Cox Cafeteria</a:t>
            </a:r>
            <a:endParaRPr sz="17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"/>
          <p:cNvSpPr txBox="1">
            <a:spLocks noGrp="1"/>
          </p:cNvSpPr>
          <p:nvPr>
            <p:ph type="title"/>
          </p:nvPr>
        </p:nvSpPr>
        <p:spPr>
          <a:xfrm>
            <a:off x="384725" y="469308"/>
            <a:ext cx="7012940" cy="43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700"/>
              <a:t>We need your comments and suggestions!</a:t>
            </a:r>
            <a:endParaRPr sz="2700"/>
          </a:p>
        </p:txBody>
      </p:sp>
      <p:sp>
        <p:nvSpPr>
          <p:cNvPr id="114" name="Google Shape;114;p10"/>
          <p:cNvSpPr txBox="1"/>
          <p:nvPr/>
        </p:nvSpPr>
        <p:spPr>
          <a:xfrm>
            <a:off x="422547" y="1276350"/>
            <a:ext cx="8223300" cy="8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Access our input meeting feedback form on our school’s Title I webpage at: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5080" lvl="0" indent="0" algn="l" rtl="0">
              <a:lnSpc>
                <a:spcPct val="114999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100" u="sng">
                <a:solidFill>
                  <a:srgbClr val="1155CC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https://docs.google.com/forms/d/e/1FAIpQLSeEJif8EdrMcO70WnjKP7YoCk43mZFUZp9q0olpR4Tsfm4U3w/viewform?usp=sf_link</a:t>
            </a:r>
            <a:endParaRPr sz="1800" b="0" i="0" u="none" strike="noStrike" cap="none">
              <a:solidFill>
                <a:srgbClr val="434343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25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1"/>
          <p:cNvSpPr txBox="1">
            <a:spLocks noGrp="1"/>
          </p:cNvSpPr>
          <p:nvPr>
            <p:ph type="title"/>
          </p:nvPr>
        </p:nvSpPr>
        <p:spPr>
          <a:xfrm>
            <a:off x="2710240" y="2141951"/>
            <a:ext cx="3719195" cy="985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300">
                <a:solidFill>
                  <a:srgbClr val="FFFFFF"/>
                </a:solidFill>
              </a:rPr>
              <a:t>Thank you!</a:t>
            </a:r>
            <a:endParaRPr sz="6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title"/>
          </p:nvPr>
        </p:nvSpPr>
        <p:spPr>
          <a:xfrm>
            <a:off x="384725" y="469308"/>
            <a:ext cx="3536950" cy="43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700"/>
              <a:t>Purpose of the Meeting</a:t>
            </a:r>
            <a:endParaRPr sz="2700"/>
          </a:p>
        </p:txBody>
      </p:sp>
      <p:sp>
        <p:nvSpPr>
          <p:cNvPr id="66" name="Google Shape;66;p2"/>
          <p:cNvSpPr txBox="1"/>
          <p:nvPr/>
        </p:nvSpPr>
        <p:spPr>
          <a:xfrm>
            <a:off x="384724" y="1130675"/>
            <a:ext cx="8530800" cy="937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9825" rIns="0" bIns="0" anchor="t" anchorCtr="0">
            <a:spAutoFit/>
          </a:bodyPr>
          <a:lstStyle/>
          <a:p>
            <a:pPr marL="12700" marR="1535430" lvl="0" indent="0" algn="l" rtl="0">
              <a:lnSpc>
                <a:spcPct val="1159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Cox Elementary School needs your input to plan for the 2024-2025 school year!</a:t>
            </a:r>
            <a:endParaRPr sz="15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Areas for your comments and contributions:</a:t>
            </a:r>
            <a:endParaRPr sz="15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527050" lvl="0" indent="-389255" algn="l" rtl="0">
              <a:lnSpc>
                <a:spcPct val="115933"/>
              </a:lnSpc>
              <a:spcBef>
                <a:spcPts val="1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Gill Sans"/>
              <a:buAutoNum type="arabicPeriod"/>
            </a:pPr>
            <a:r>
              <a:rPr lang="en-US" sz="150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Family and Community Engagement</a:t>
            </a:r>
            <a:endParaRPr sz="15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384725" y="327809"/>
            <a:ext cx="8374549" cy="428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700"/>
              <a:t>Family and Community Engagement</a:t>
            </a:r>
            <a:endParaRPr sz="2700"/>
          </a:p>
        </p:txBody>
      </p:sp>
      <p:sp>
        <p:nvSpPr>
          <p:cNvPr id="72" name="Google Shape;72;p3"/>
          <p:cNvSpPr txBox="1"/>
          <p:nvPr/>
        </p:nvSpPr>
        <p:spPr>
          <a:xfrm>
            <a:off x="384725" y="1293755"/>
            <a:ext cx="8161800" cy="23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What is family and community engagement?</a:t>
            </a: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586740" lvl="0" indent="0" algn="l" rtl="0">
              <a:lnSpc>
                <a:spcPct val="114999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1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It is our school’s way of developing and fostering a meaningful connection between the school and the community it serves.</a:t>
            </a:r>
            <a:endParaRPr sz="1800" b="0" i="1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5080" lvl="0" indent="-417194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ill Sans"/>
              <a:buAutoNum type="arabicPeriod"/>
            </a:pPr>
            <a:r>
              <a:rPr lang="en-US" sz="18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Do you think Cox Elementary School has a meaningful connection with families and the surrounding community?</a:t>
            </a: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0" lvl="0" indent="-417194" algn="l" rtl="0">
              <a:lnSpc>
                <a:spcPct val="100000"/>
              </a:lnSpc>
              <a:spcBef>
                <a:spcPts val="325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ill Sans"/>
              <a:buAutoNum type="arabicPeriod"/>
            </a:pPr>
            <a:r>
              <a:rPr lang="en-US" sz="18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What do you think we could do to improve?</a:t>
            </a: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>
            <a:spLocks noGrp="1"/>
          </p:cNvSpPr>
          <p:nvPr>
            <p:ph type="title"/>
          </p:nvPr>
        </p:nvSpPr>
        <p:spPr>
          <a:xfrm>
            <a:off x="384725" y="327809"/>
            <a:ext cx="8374549" cy="497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4750" rIns="0" bIns="0" anchor="t" anchorCtr="0">
            <a:spAutoFit/>
          </a:bodyPr>
          <a:lstStyle/>
          <a:p>
            <a:pPr marL="12700" marR="5080" lvl="0" indent="0" algn="ctr" rtl="0">
              <a:lnSpc>
                <a:spcPct val="1016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Elements that support family and community engagement</a:t>
            </a:r>
            <a:endParaRPr/>
          </a:p>
        </p:txBody>
      </p:sp>
      <p:sp>
        <p:nvSpPr>
          <p:cNvPr id="78" name="Google Shape;78;p4"/>
          <p:cNvSpPr txBox="1"/>
          <p:nvPr/>
        </p:nvSpPr>
        <p:spPr>
          <a:xfrm>
            <a:off x="424796" y="1252607"/>
            <a:ext cx="7251700" cy="1287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3325" rIns="0" bIns="0" anchor="t" anchorCtr="0">
            <a:spAutoFit/>
          </a:bodyPr>
          <a:lstStyle/>
          <a:p>
            <a:pPr marL="429259" marR="0" lvl="0" indent="-4171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ill Sans"/>
              <a:buAutoNum type="arabicPeriod"/>
            </a:pPr>
            <a:r>
              <a:rPr lang="en-US" sz="18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School Parent and Family Engagement Plan</a:t>
            </a: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29259" marR="0" lvl="0" indent="-417195" algn="l" rtl="0">
              <a:lnSpc>
                <a:spcPct val="100000"/>
              </a:lnSpc>
              <a:spcBef>
                <a:spcPts val="325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ill Sans"/>
              <a:buAutoNum type="arabicPeriod"/>
            </a:pPr>
            <a:r>
              <a:rPr lang="en-US" sz="18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School-Parent-Student Compact</a:t>
            </a: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29259" marR="0" lvl="0" indent="-417195" algn="l" rtl="0">
              <a:lnSpc>
                <a:spcPct val="100000"/>
              </a:lnSpc>
              <a:spcBef>
                <a:spcPts val="325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ill Sans"/>
              <a:buAutoNum type="arabicPeriod"/>
            </a:pPr>
            <a:r>
              <a:rPr lang="en-US" sz="18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Training for staff to work with parents and families</a:t>
            </a: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29259" marR="0" lvl="0" indent="-417195" algn="l" rtl="0">
              <a:lnSpc>
                <a:spcPct val="100000"/>
              </a:lnSpc>
              <a:spcBef>
                <a:spcPts val="325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ill Sans"/>
              <a:buAutoNum type="arabicPeriod"/>
            </a:pPr>
            <a:r>
              <a:rPr lang="en-US" sz="18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Title I-A Budget for Parent and Family Engagement</a:t>
            </a: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 txBox="1">
            <a:spLocks noGrp="1"/>
          </p:cNvSpPr>
          <p:nvPr>
            <p:ph type="title"/>
          </p:nvPr>
        </p:nvSpPr>
        <p:spPr>
          <a:xfrm>
            <a:off x="264450" y="271209"/>
            <a:ext cx="8432800" cy="43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700"/>
              <a:t>School Parent and Family Engagement Plan</a:t>
            </a:r>
            <a:endParaRPr sz="2700"/>
          </a:p>
        </p:txBody>
      </p:sp>
      <p:sp>
        <p:nvSpPr>
          <p:cNvPr id="84" name="Google Shape;84;p5"/>
          <p:cNvSpPr txBox="1"/>
          <p:nvPr/>
        </p:nvSpPr>
        <p:spPr>
          <a:xfrm>
            <a:off x="310125" y="819150"/>
            <a:ext cx="8195700" cy="2956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11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What is it?</a:t>
            </a:r>
            <a:endParaRPr sz="18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5080" lvl="0" indent="0" algn="l" rtl="0">
              <a:lnSpc>
                <a:spcPct val="113888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It is our plan for how we will partner with and engage parents to support the academic success of our students, and includes our planned activities and communications with parents and families.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3726178" lvl="0" indent="-417193" algn="l" rtl="0">
              <a:lnSpc>
                <a:spcPct val="113888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ill Sans"/>
              <a:buAutoNum type="arabicPeriod"/>
            </a:pPr>
            <a:r>
              <a:rPr lang="en-US" sz="180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How well do we reach out and support our families?</a:t>
            </a:r>
            <a:endParaRPr sz="18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0" lvl="0" indent="-417194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ill Sans"/>
              <a:buAutoNum type="arabicPeriod"/>
            </a:pPr>
            <a:r>
              <a:rPr lang="en-US" sz="180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What can we do to improve?</a:t>
            </a:r>
            <a:endParaRPr sz="18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3540759" lvl="0" indent="-417194" algn="l" rtl="0">
              <a:lnSpc>
                <a:spcPct val="113888"/>
              </a:lnSpc>
              <a:spcBef>
                <a:spcPts val="11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ill Sans"/>
              <a:buAutoNum type="arabicPeriod"/>
            </a:pPr>
            <a:r>
              <a:rPr lang="en-US" sz="180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What needs to be updated for next year?</a:t>
            </a:r>
            <a:endParaRPr sz="18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 txBox="1">
            <a:spLocks noGrp="1"/>
          </p:cNvSpPr>
          <p:nvPr>
            <p:ph type="title"/>
          </p:nvPr>
        </p:nvSpPr>
        <p:spPr>
          <a:xfrm>
            <a:off x="384725" y="469308"/>
            <a:ext cx="5217795" cy="43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700"/>
              <a:t>School-Parent-Student Compact</a:t>
            </a:r>
            <a:endParaRPr sz="2700"/>
          </a:p>
        </p:txBody>
      </p:sp>
      <p:sp>
        <p:nvSpPr>
          <p:cNvPr id="90" name="Google Shape;90;p6"/>
          <p:cNvSpPr txBox="1"/>
          <p:nvPr/>
        </p:nvSpPr>
        <p:spPr>
          <a:xfrm>
            <a:off x="384725" y="843604"/>
            <a:ext cx="7786500" cy="3053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43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What is it?</a:t>
            </a:r>
            <a:endParaRPr sz="165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5080" lvl="0" indent="0" algn="l" rtl="0">
              <a:lnSpc>
                <a:spcPct val="115151"/>
              </a:lnSpc>
              <a:spcBef>
                <a:spcPts val="1245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It is an agreement between teachers, parents and students about how we will work together to support student academic success. We focus on improving reading comprehension in all grades.</a:t>
            </a:r>
            <a:endParaRPr sz="165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0" lvl="0" indent="-403225" algn="l" rtl="0">
              <a:lnSpc>
                <a:spcPct val="117515"/>
              </a:lnSpc>
              <a:spcBef>
                <a:spcPts val="1120"/>
              </a:spcBef>
              <a:spcAft>
                <a:spcPts val="0"/>
              </a:spcAft>
              <a:buClr>
                <a:srgbClr val="434343"/>
              </a:buClr>
              <a:buSzPts val="1650"/>
              <a:buFont typeface="Gill Sans"/>
              <a:buAutoNum type="arabicPeriod"/>
            </a:pPr>
            <a:r>
              <a:rPr lang="en-US" sz="165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Do you agree with the focus on reading? </a:t>
            </a:r>
            <a:endParaRPr sz="1650" b="0" i="0" u="none" strike="noStrike" cap="none" dirty="0">
              <a:solidFill>
                <a:schemeClr val="dk1"/>
              </a:solidFill>
              <a:highlight>
                <a:srgbClr val="FFFF00"/>
              </a:highlight>
              <a:latin typeface="Gill Sans"/>
              <a:ea typeface="Gill Sans"/>
              <a:cs typeface="Gill Sans"/>
              <a:sym typeface="Gill Sans"/>
            </a:endParaRPr>
          </a:p>
          <a:p>
            <a:pPr marL="469900" marR="3048000" lvl="0" indent="-403225" algn="l" rtl="0">
              <a:lnSpc>
                <a:spcPct val="115151"/>
              </a:lnSpc>
              <a:spcBef>
                <a:spcPts val="90"/>
              </a:spcBef>
              <a:spcAft>
                <a:spcPts val="0"/>
              </a:spcAft>
              <a:buClr>
                <a:srgbClr val="434343"/>
              </a:buClr>
              <a:buSzPts val="1650"/>
              <a:buFont typeface="Gill Sans"/>
              <a:buAutoNum type="arabicPeriod"/>
            </a:pPr>
            <a:r>
              <a:rPr lang="en-US" sz="165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How well did the school, parents, and students fulfill their responsibilities?</a:t>
            </a:r>
            <a:endParaRPr sz="165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0" lvl="0" indent="-403225" algn="l" rtl="0">
              <a:lnSpc>
                <a:spcPct val="109393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50"/>
              <a:buFont typeface="Gill Sans"/>
              <a:buAutoNum type="arabicPeriod"/>
            </a:pPr>
            <a:r>
              <a:rPr lang="en-US" sz="165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What could all the groups do to get better?</a:t>
            </a:r>
            <a:endParaRPr sz="165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0" lvl="0" indent="-403225" algn="l" rtl="0">
              <a:lnSpc>
                <a:spcPct val="117515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50"/>
              <a:buFont typeface="Gill Sans"/>
              <a:buAutoNum type="arabicPeriod"/>
            </a:pPr>
            <a:r>
              <a:rPr lang="en-US" sz="165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What should we update for next year?</a:t>
            </a:r>
            <a:endParaRPr sz="165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"/>
          <p:cNvSpPr txBox="1">
            <a:spLocks noGrp="1"/>
          </p:cNvSpPr>
          <p:nvPr>
            <p:ph type="title"/>
          </p:nvPr>
        </p:nvSpPr>
        <p:spPr>
          <a:xfrm>
            <a:off x="384725" y="221684"/>
            <a:ext cx="8332470" cy="428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700"/>
              <a:t>Training for Staff to work with Parents and Families</a:t>
            </a:r>
            <a:endParaRPr sz="2700"/>
          </a:p>
        </p:txBody>
      </p:sp>
      <p:sp>
        <p:nvSpPr>
          <p:cNvPr id="96" name="Google Shape;96;p7"/>
          <p:cNvSpPr txBox="1"/>
          <p:nvPr/>
        </p:nvSpPr>
        <p:spPr>
          <a:xfrm>
            <a:off x="384725" y="1202075"/>
            <a:ext cx="7160259" cy="3360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What is it?</a:t>
            </a:r>
            <a:endParaRPr sz="15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0" lvl="0" indent="0" algn="l" rtl="0">
              <a:lnSpc>
                <a:spcPct val="100000"/>
              </a:lnSpc>
              <a:spcBef>
                <a:spcPts val="1145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This is how we train our staff in four key areas:</a:t>
            </a:r>
            <a:endParaRPr sz="15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927100" marR="0" lvl="0" indent="-346075" algn="l" rtl="0">
              <a:lnSpc>
                <a:spcPct val="117999"/>
              </a:lnSpc>
              <a:spcBef>
                <a:spcPts val="114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●"/>
            </a:pPr>
            <a:r>
              <a:rPr lang="en-US" sz="15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The value and usefulness of parental contributions</a:t>
            </a:r>
            <a:endParaRPr sz="15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927100" marR="0" lvl="0" indent="-346075" algn="l" rtl="0">
              <a:lnSpc>
                <a:spcPct val="116333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●"/>
            </a:pPr>
            <a:r>
              <a:rPr lang="en-US" sz="15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Reaching out, communicating, and working with parents as equal partners</a:t>
            </a:r>
            <a:endParaRPr sz="15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927100" marR="0" lvl="0" indent="-346075" algn="l" rtl="0">
              <a:lnSpc>
                <a:spcPct val="116333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●"/>
            </a:pPr>
            <a:r>
              <a:rPr lang="en-US" sz="15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How to implement and coordinate parenting programs</a:t>
            </a:r>
            <a:endParaRPr sz="15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927100" marR="0" lvl="0" indent="-346075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●"/>
            </a:pPr>
            <a:r>
              <a:rPr lang="en-US" sz="15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Building ties between parents and school</a:t>
            </a:r>
            <a:endParaRPr sz="15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0" lvl="0" indent="-389255" algn="l" rtl="0">
              <a:lnSpc>
                <a:spcPct val="117999"/>
              </a:lnSpc>
              <a:spcBef>
                <a:spcPts val="1165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Gill Sans"/>
              <a:buAutoNum type="arabicPeriod"/>
            </a:pPr>
            <a:r>
              <a:rPr lang="en-US" sz="15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What training topics do you think Cox Elementary should provide to staff?</a:t>
            </a:r>
            <a:endParaRPr sz="15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1224915" lvl="0" indent="-389255" algn="l" rtl="0">
              <a:lnSpc>
                <a:spcPct val="115933"/>
              </a:lnSpc>
              <a:spcBef>
                <a:spcPts val="8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Gill Sans"/>
              <a:buAutoNum type="arabicPeriod"/>
            </a:pPr>
            <a:r>
              <a:rPr lang="en-US" sz="15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How can we improve training to help staff members work more effectively with parents and families?</a:t>
            </a:r>
            <a:endParaRPr sz="15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2047875" lvl="0" indent="-389255" algn="l" rtl="0">
              <a:lnSpc>
                <a:spcPct val="115933"/>
              </a:lnSpc>
              <a:spcBef>
                <a:spcPts val="15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Gill Sans"/>
              <a:buAutoNum type="arabicPeriod"/>
            </a:pPr>
            <a:r>
              <a:rPr lang="en-US" sz="15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How can we build better relationships with families?</a:t>
            </a:r>
            <a:endParaRPr sz="15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"/>
          <p:cNvSpPr txBox="1">
            <a:spLocks noGrp="1"/>
          </p:cNvSpPr>
          <p:nvPr>
            <p:ph type="title"/>
          </p:nvPr>
        </p:nvSpPr>
        <p:spPr>
          <a:xfrm>
            <a:off x="207425" y="214608"/>
            <a:ext cx="8403175" cy="428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700"/>
              <a:t>Title I-A Budget for Parent and Family Engagement</a:t>
            </a:r>
            <a:endParaRPr sz="2700"/>
          </a:p>
        </p:txBody>
      </p:sp>
      <p:sp>
        <p:nvSpPr>
          <p:cNvPr id="102" name="Google Shape;102;p8"/>
          <p:cNvSpPr txBox="1"/>
          <p:nvPr/>
        </p:nvSpPr>
        <p:spPr>
          <a:xfrm>
            <a:off x="207450" y="1189491"/>
            <a:ext cx="8507100" cy="30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6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What is it?</a:t>
            </a:r>
            <a:endParaRPr sz="165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246379" lvl="0" indent="0" algn="l" rtl="0">
              <a:lnSpc>
                <a:spcPct val="106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It is the federal funding we receive from our Title I-A grant that supports parent and family engagement programs at our school.</a:t>
            </a:r>
            <a:endParaRPr sz="165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69900" marR="748030" lvl="0" indent="0" algn="l" rtl="0">
              <a:lnSpc>
                <a:spcPct val="106000"/>
              </a:lnSpc>
              <a:spcBef>
                <a:spcPts val="1195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For 2023-2024, our Parent and Family Engagement funds were used for these programs:</a:t>
            </a:r>
            <a:endParaRPr sz="165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333375" algn="l" rtl="0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434343"/>
              </a:buClr>
              <a:buSzPts val="1650"/>
              <a:buFont typeface="Gill Sans"/>
              <a:buChar char="●"/>
            </a:pPr>
            <a:r>
              <a:rPr lang="en-US" sz="165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Purchase supplies for parent and family engagement events </a:t>
            </a:r>
            <a:endParaRPr sz="1650" b="0" i="0" u="none" strike="noStrike" cap="none" dirty="0">
              <a:solidFill>
                <a:srgbClr val="434343"/>
              </a:solidFill>
              <a:highlight>
                <a:srgbClr val="FFFF00"/>
              </a:highlight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50"/>
              <a:buFont typeface="Gill Sans"/>
              <a:buChar char="●"/>
            </a:pPr>
            <a:r>
              <a:rPr lang="en-US" sz="165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Support a parent resource area</a:t>
            </a:r>
            <a:r>
              <a:rPr lang="en-US" sz="1650" b="0" i="0" u="none" strike="noStrike" cap="none" dirty="0">
                <a:solidFill>
                  <a:srgbClr val="434343"/>
                </a:solidFill>
                <a:highlight>
                  <a:schemeClr val="lt1"/>
                </a:highlight>
                <a:latin typeface="Gill Sans"/>
                <a:ea typeface="Gill Sans"/>
                <a:cs typeface="Gill Sans"/>
                <a:sym typeface="Gill Sans"/>
              </a:rPr>
              <a:t>? Purchases math and reading materials for parents to checkout.</a:t>
            </a:r>
            <a:endParaRPr sz="1650" b="0" i="0" u="none" strike="noStrike" cap="none" dirty="0">
              <a:solidFill>
                <a:schemeClr val="dk1"/>
              </a:solidFill>
              <a:highlight>
                <a:schemeClr val="lt1"/>
              </a:highlight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50"/>
              <a:buFont typeface="Gill Sans"/>
              <a:buChar char="●"/>
            </a:pPr>
            <a:r>
              <a:rPr lang="en-US" sz="1650" b="0" i="0" u="none" strike="noStrike" cap="none" dirty="0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Provide a school parent engagement liaison</a:t>
            </a:r>
            <a:endParaRPr sz="165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5080" lvl="0" indent="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endParaRPr sz="165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"/>
          <p:cNvSpPr txBox="1">
            <a:spLocks noGrp="1"/>
          </p:cNvSpPr>
          <p:nvPr>
            <p:ph type="title"/>
          </p:nvPr>
        </p:nvSpPr>
        <p:spPr>
          <a:xfrm>
            <a:off x="207425" y="214608"/>
            <a:ext cx="8479375" cy="428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700"/>
              <a:t>Title I-A Budget for Parent and Family Engagement</a:t>
            </a:r>
            <a:endParaRPr sz="2700"/>
          </a:p>
        </p:txBody>
      </p:sp>
      <p:sp>
        <p:nvSpPr>
          <p:cNvPr id="108" name="Google Shape;108;p9"/>
          <p:cNvSpPr txBox="1">
            <a:spLocks noGrp="1"/>
          </p:cNvSpPr>
          <p:nvPr>
            <p:ph type="body" idx="1"/>
          </p:nvPr>
        </p:nvSpPr>
        <p:spPr>
          <a:xfrm>
            <a:off x="207450" y="1039148"/>
            <a:ext cx="8406130" cy="2196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11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.</a:t>
            </a:r>
            <a:endParaRPr/>
          </a:p>
          <a:p>
            <a:pPr marL="927100" marR="299085" lvl="0" indent="-417194" algn="l" rtl="0">
              <a:lnSpc>
                <a:spcPct val="150000"/>
              </a:lnSpc>
              <a:spcBef>
                <a:spcPts val="1205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ill Sans"/>
              <a:buAutoNum type="arabicPeriod"/>
            </a:pPr>
            <a:r>
              <a:rPr lang="en-US"/>
              <a:t>Do you agree with how we budgeted and spent our Parent and Family Engagement Program funds this year?</a:t>
            </a:r>
            <a:endParaRPr/>
          </a:p>
          <a:p>
            <a:pPr marL="927100" lvl="0" indent="-41719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ill Sans"/>
              <a:buAutoNum type="arabicPeriod"/>
            </a:pPr>
            <a:r>
              <a:rPr lang="en-US"/>
              <a:t>Is there anything we should plan to buy next year?</a:t>
            </a:r>
            <a:endParaRPr/>
          </a:p>
          <a:p>
            <a:pPr marL="927100" lvl="0" indent="-41719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ill Sans"/>
              <a:buAutoNum type="arabicPeriod"/>
            </a:pPr>
            <a:r>
              <a:rPr lang="en-US"/>
              <a:t>Is there anything that we should NOT buy for next year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570</Words>
  <Application>Microsoft Office PowerPoint</Application>
  <PresentationFormat>On-screen Show (16:9)</PresentationFormat>
  <Paragraphs>60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</vt:lpstr>
      <vt:lpstr>Calibri</vt:lpstr>
      <vt:lpstr>Office Theme</vt:lpstr>
      <vt:lpstr>PowerPoint Presentation</vt:lpstr>
      <vt:lpstr>Purpose of the Meeting</vt:lpstr>
      <vt:lpstr>Family and Community Engagement</vt:lpstr>
      <vt:lpstr>Elements that support family and community engagement</vt:lpstr>
      <vt:lpstr>School Parent and Family Engagement Plan</vt:lpstr>
      <vt:lpstr>School-Parent-Student Compact</vt:lpstr>
      <vt:lpstr>Training for Staff to work with Parents and Families</vt:lpstr>
      <vt:lpstr>Title I-A Budget for Parent and Family Engagement</vt:lpstr>
      <vt:lpstr>Title I-A Budget for Parent and Family Engagement</vt:lpstr>
      <vt:lpstr>We need your comments and suggestions!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Canty</dc:creator>
  <cp:lastModifiedBy>Pamela Canty</cp:lastModifiedBy>
  <cp:revision>3</cp:revision>
  <dcterms:modified xsi:type="dcterms:W3CDTF">2024-03-19T11:39:32Z</dcterms:modified>
</cp:coreProperties>
</file>