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18" Type="http://schemas.openxmlformats.org/officeDocument/2006/relationships/image" Target="../media/image11.png"/><Relationship Id="rId26" Type="http://schemas.openxmlformats.org/officeDocument/2006/relationships/image" Target="../media/image18.png"/><Relationship Id="rId3" Type="http://schemas.openxmlformats.org/officeDocument/2006/relationships/image" Target="../media/image1.jpg"/><Relationship Id="rId21"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slide" Target="slide5.xml"/><Relationship Id="rId17" Type="http://schemas.openxmlformats.org/officeDocument/2006/relationships/image" Target="../media/image10.jpg"/><Relationship Id="rId25"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4.xml"/><Relationship Id="rId24" Type="http://schemas.openxmlformats.org/officeDocument/2006/relationships/image" Target="../media/image16.png"/><Relationship Id="rId5" Type="http://schemas.openxmlformats.org/officeDocument/2006/relationships/image" Target="../media/image3.jpg"/><Relationship Id="rId15" Type="http://schemas.openxmlformats.org/officeDocument/2006/relationships/slide" Target="slide7.xml"/><Relationship Id="rId23" Type="http://schemas.openxmlformats.org/officeDocument/2006/relationships/slide" Target="slide6.xml"/><Relationship Id="rId28" Type="http://schemas.openxmlformats.org/officeDocument/2006/relationships/hyperlink" Target="https://docs.google.com/document/d/162UCH3vaetKqf28xiVo_RXVnOuFVzJTcfJVNyj650r0/edit?usp=sharing" TargetMode="External"/><Relationship Id="rId10" Type="http://schemas.openxmlformats.org/officeDocument/2006/relationships/slide" Target="slide3.xml"/><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slide" Target="slide2.xml"/><Relationship Id="rId14" Type="http://schemas.openxmlformats.org/officeDocument/2006/relationships/image" Target="../media/image8.png"/><Relationship Id="rId22" Type="http://schemas.openxmlformats.org/officeDocument/2006/relationships/image" Target="../media/image15.png"/><Relationship Id="rId27" Type="http://schemas.openxmlformats.org/officeDocument/2006/relationships/image" Target="../media/image19.png"/><Relationship Id="rId30"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gateway.ga.gov/access/" TargetMode="External"/><Relationship Id="rId7" Type="http://schemas.openxmlformats.org/officeDocument/2006/relationships/hyperlink" Target="https://www.fns.usda.gov/meals4kid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dph.georgia.gov/WIC" TargetMode="External"/><Relationship Id="rId5" Type="http://schemas.openxmlformats.org/officeDocument/2006/relationships/hyperlink" Target="http://colquitt.gafcp.org/resources/food/" TargetMode="External"/><Relationship Id="rId4" Type="http://schemas.openxmlformats.org/officeDocument/2006/relationships/hyperlink" Target="http://colquittfoodbank.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lquittcountyarts.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colquittregional.com/about/news/Leaves-of-Love-2" TargetMode="External"/><Relationship Id="rId4" Type="http://schemas.openxmlformats.org/officeDocument/2006/relationships/hyperlink" Target="http://www.titusranch.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wgacac.com/services/community-services/emergency-servi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dJn90Prs110rP5BFhZjqn9iaAbx3vAVbjsDNMQVUXPA/ed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606050" y="2478825"/>
            <a:ext cx="5143500" cy="5143500"/>
          </a:xfrm>
          <a:prstGeom prst="rect">
            <a:avLst/>
          </a:prstGeom>
          <a:noFill/>
          <a:ln>
            <a:noFill/>
          </a:ln>
        </p:spPr>
      </p:pic>
      <p:pic>
        <p:nvPicPr>
          <p:cNvPr id="55" name="Google Shape;55;p13"/>
          <p:cNvPicPr preferRelativeResize="0"/>
          <p:nvPr/>
        </p:nvPicPr>
        <p:blipFill>
          <a:blip r:embed="rId5">
            <a:alphaModFix/>
          </a:blip>
          <a:stretch>
            <a:fillRect/>
          </a:stretch>
        </p:blipFill>
        <p:spPr>
          <a:xfrm rot="10800000">
            <a:off x="4111700" y="826887"/>
            <a:ext cx="1488550" cy="1941125"/>
          </a:xfrm>
          <a:prstGeom prst="rect">
            <a:avLst/>
          </a:prstGeom>
          <a:noFill/>
          <a:ln>
            <a:noFill/>
          </a:ln>
        </p:spPr>
      </p:pic>
      <p:pic>
        <p:nvPicPr>
          <p:cNvPr id="56" name="Google Shape;56;p13"/>
          <p:cNvPicPr preferRelativeResize="0"/>
          <p:nvPr/>
        </p:nvPicPr>
        <p:blipFill>
          <a:blip r:embed="rId6">
            <a:alphaModFix/>
          </a:blip>
          <a:stretch>
            <a:fillRect/>
          </a:stretch>
        </p:blipFill>
        <p:spPr>
          <a:xfrm>
            <a:off x="2586926" y="2933111"/>
            <a:ext cx="1226850" cy="2073942"/>
          </a:xfrm>
          <a:prstGeom prst="rect">
            <a:avLst/>
          </a:prstGeom>
          <a:noFill/>
          <a:ln>
            <a:noFill/>
          </a:ln>
        </p:spPr>
      </p:pic>
      <p:pic>
        <p:nvPicPr>
          <p:cNvPr id="57" name="Google Shape;57;p13"/>
          <p:cNvPicPr preferRelativeResize="0"/>
          <p:nvPr/>
        </p:nvPicPr>
        <p:blipFill>
          <a:blip r:embed="rId7">
            <a:alphaModFix/>
          </a:blip>
          <a:stretch>
            <a:fillRect/>
          </a:stretch>
        </p:blipFill>
        <p:spPr>
          <a:xfrm>
            <a:off x="-1034800" y="1114625"/>
            <a:ext cx="4147549" cy="4147549"/>
          </a:xfrm>
          <a:prstGeom prst="rect">
            <a:avLst/>
          </a:prstGeom>
          <a:noFill/>
          <a:ln>
            <a:noFill/>
          </a:ln>
        </p:spPr>
      </p:pic>
      <p:sp>
        <p:nvSpPr>
          <p:cNvPr id="58" name="Google Shape;58;p13"/>
          <p:cNvSpPr txBox="1"/>
          <p:nvPr/>
        </p:nvSpPr>
        <p:spPr>
          <a:xfrm>
            <a:off x="498500" y="1938100"/>
            <a:ext cx="1006500" cy="20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 name="Google Shape;59;p13"/>
          <p:cNvPicPr preferRelativeResize="0"/>
          <p:nvPr/>
        </p:nvPicPr>
        <p:blipFill rotWithShape="1">
          <a:blip r:embed="rId8">
            <a:alphaModFix/>
          </a:blip>
          <a:srcRect/>
          <a:stretch/>
        </p:blipFill>
        <p:spPr>
          <a:xfrm rot="132231">
            <a:off x="7360450" y="1303885"/>
            <a:ext cx="2637475" cy="3306949"/>
          </a:xfrm>
          <a:prstGeom prst="rect">
            <a:avLst/>
          </a:prstGeom>
          <a:noFill/>
          <a:ln>
            <a:noFill/>
          </a:ln>
        </p:spPr>
      </p:pic>
      <p:sp>
        <p:nvSpPr>
          <p:cNvPr id="60" name="Google Shape;60;p13"/>
          <p:cNvSpPr txBox="1"/>
          <p:nvPr/>
        </p:nvSpPr>
        <p:spPr>
          <a:xfrm>
            <a:off x="677025" y="1957788"/>
            <a:ext cx="7239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700" b="1" i="0" u="sng" strike="noStrike" cap="none">
                <a:solidFill>
                  <a:schemeClr val="hlink"/>
                </a:solidFill>
                <a:latin typeface="Comic Sans MS"/>
                <a:ea typeface="Comic Sans MS"/>
                <a:cs typeface="Comic Sans MS"/>
                <a:sym typeface="Comic Sans MS"/>
                <a:hlinkClick r:id="rId9" action="ppaction://hlinksldjump"/>
              </a:rPr>
              <a:t>Food</a:t>
            </a:r>
            <a:endParaRPr sz="1700" b="1" i="0" u="none" strike="noStrike" cap="none">
              <a:solidFill>
                <a:srgbClr val="000000"/>
              </a:solidFill>
              <a:latin typeface="Comic Sans MS"/>
              <a:ea typeface="Comic Sans MS"/>
              <a:cs typeface="Comic Sans MS"/>
              <a:sym typeface="Comic Sans MS"/>
            </a:endParaRPr>
          </a:p>
        </p:txBody>
      </p:sp>
      <p:sp>
        <p:nvSpPr>
          <p:cNvPr id="61" name="Google Shape;61;p13"/>
          <p:cNvSpPr txBox="1"/>
          <p:nvPr/>
        </p:nvSpPr>
        <p:spPr>
          <a:xfrm>
            <a:off x="6429702" y="1137875"/>
            <a:ext cx="10065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700" b="1" i="0" u="sng" strike="noStrike" cap="none">
                <a:solidFill>
                  <a:schemeClr val="hlink"/>
                </a:solidFill>
                <a:latin typeface="Comic Sans MS"/>
                <a:ea typeface="Comic Sans MS"/>
                <a:cs typeface="Comic Sans MS"/>
                <a:sym typeface="Comic Sans MS"/>
                <a:hlinkClick r:id="rId10" action="ppaction://hlinksldjump"/>
              </a:rPr>
              <a:t>Camps</a:t>
            </a:r>
            <a:endParaRPr sz="1700" b="1" i="0" u="none" strike="noStrike" cap="none">
              <a:solidFill>
                <a:srgbClr val="000000"/>
              </a:solidFill>
              <a:latin typeface="Comic Sans MS"/>
              <a:ea typeface="Comic Sans MS"/>
              <a:cs typeface="Comic Sans MS"/>
              <a:sym typeface="Comic Sans MS"/>
            </a:endParaRPr>
          </a:p>
        </p:txBody>
      </p:sp>
      <p:sp>
        <p:nvSpPr>
          <p:cNvPr id="62" name="Google Shape;62;p13"/>
          <p:cNvSpPr txBox="1"/>
          <p:nvPr/>
        </p:nvSpPr>
        <p:spPr>
          <a:xfrm>
            <a:off x="3813775" y="63975"/>
            <a:ext cx="19149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500" b="1" i="0" u="sng" strike="noStrike" cap="none">
                <a:solidFill>
                  <a:schemeClr val="hlink"/>
                </a:solidFill>
                <a:latin typeface="Comic Sans MS"/>
                <a:ea typeface="Comic Sans MS"/>
                <a:cs typeface="Comic Sans MS"/>
                <a:sym typeface="Comic Sans MS"/>
                <a:hlinkClick r:id="rId11" action="ppaction://hlinksldjump"/>
              </a:rPr>
              <a:t>Light/Utility/Rent Assistance</a:t>
            </a:r>
            <a:endParaRPr sz="1500" b="1" i="0" u="none" strike="noStrike" cap="none">
              <a:solidFill>
                <a:srgbClr val="000000"/>
              </a:solidFill>
              <a:latin typeface="Comic Sans MS"/>
              <a:ea typeface="Comic Sans MS"/>
              <a:cs typeface="Comic Sans MS"/>
              <a:sym typeface="Comic Sans MS"/>
            </a:endParaRPr>
          </a:p>
        </p:txBody>
      </p:sp>
      <p:sp>
        <p:nvSpPr>
          <p:cNvPr id="63" name="Google Shape;63;p13"/>
          <p:cNvSpPr txBox="1"/>
          <p:nvPr/>
        </p:nvSpPr>
        <p:spPr>
          <a:xfrm>
            <a:off x="8132438" y="651263"/>
            <a:ext cx="10935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700" b="1" i="0" u="sng" strike="noStrike" cap="none">
                <a:solidFill>
                  <a:schemeClr val="hlink"/>
                </a:solidFill>
                <a:latin typeface="Comic Sans MS"/>
                <a:ea typeface="Comic Sans MS"/>
                <a:cs typeface="Comic Sans MS"/>
                <a:sym typeface="Comic Sans MS"/>
                <a:hlinkClick r:id="rId12" action="ppaction://hlinksldjump"/>
              </a:rPr>
              <a:t>School Needs</a:t>
            </a:r>
            <a:endParaRPr sz="2000" b="1" i="0" u="none" strike="noStrike" cap="none">
              <a:solidFill>
                <a:srgbClr val="000000"/>
              </a:solidFill>
              <a:latin typeface="Comic Sans MS"/>
              <a:ea typeface="Comic Sans MS"/>
              <a:cs typeface="Comic Sans MS"/>
              <a:sym typeface="Comic Sans MS"/>
            </a:endParaRPr>
          </a:p>
        </p:txBody>
      </p:sp>
      <p:sp>
        <p:nvSpPr>
          <p:cNvPr id="64" name="Google Shape;64;p13"/>
          <p:cNvSpPr txBox="1"/>
          <p:nvPr/>
        </p:nvSpPr>
        <p:spPr>
          <a:xfrm>
            <a:off x="6107050" y="4071125"/>
            <a:ext cx="73350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13"/>
          <p:cNvPicPr preferRelativeResize="0"/>
          <p:nvPr/>
        </p:nvPicPr>
        <p:blipFill rotWithShape="1">
          <a:blip r:embed="rId13">
            <a:alphaModFix/>
          </a:blip>
          <a:srcRect/>
          <a:stretch/>
        </p:blipFill>
        <p:spPr>
          <a:xfrm>
            <a:off x="2863200" y="38400"/>
            <a:ext cx="1599625" cy="3848850"/>
          </a:xfrm>
          <a:prstGeom prst="rect">
            <a:avLst/>
          </a:prstGeom>
          <a:noFill/>
          <a:ln>
            <a:noFill/>
          </a:ln>
        </p:spPr>
      </p:pic>
      <p:pic>
        <p:nvPicPr>
          <p:cNvPr id="66" name="Google Shape;66;p13"/>
          <p:cNvPicPr preferRelativeResize="0"/>
          <p:nvPr/>
        </p:nvPicPr>
        <p:blipFill rotWithShape="1">
          <a:blip r:embed="rId14">
            <a:alphaModFix/>
          </a:blip>
          <a:srcRect/>
          <a:stretch/>
        </p:blipFill>
        <p:spPr>
          <a:xfrm>
            <a:off x="8287150" y="4292850"/>
            <a:ext cx="643525" cy="572500"/>
          </a:xfrm>
          <a:prstGeom prst="rect">
            <a:avLst/>
          </a:prstGeom>
          <a:noFill/>
          <a:ln>
            <a:noFill/>
          </a:ln>
        </p:spPr>
      </p:pic>
      <p:sp>
        <p:nvSpPr>
          <p:cNvPr id="67" name="Google Shape;67;p13"/>
          <p:cNvSpPr txBox="1"/>
          <p:nvPr/>
        </p:nvSpPr>
        <p:spPr>
          <a:xfrm>
            <a:off x="4170675" y="1791075"/>
            <a:ext cx="13704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sng" strike="noStrike" cap="none">
                <a:solidFill>
                  <a:schemeClr val="hlink"/>
                </a:solidFill>
                <a:latin typeface="Comic Sans MS"/>
                <a:ea typeface="Comic Sans MS"/>
                <a:cs typeface="Comic Sans MS"/>
                <a:sym typeface="Comic Sans MS"/>
                <a:hlinkClick r:id="rId15" action="ppaction://hlinksldjump"/>
              </a:rPr>
              <a:t>Got Feelings?</a:t>
            </a:r>
            <a:endParaRPr b="1" i="0" u="none" strike="noStrike" cap="none">
              <a:solidFill>
                <a:srgbClr val="000000"/>
              </a:solidFill>
              <a:latin typeface="Comic Sans MS"/>
              <a:ea typeface="Comic Sans MS"/>
              <a:cs typeface="Comic Sans MS"/>
              <a:sym typeface="Comic Sans MS"/>
            </a:endParaRPr>
          </a:p>
        </p:txBody>
      </p:sp>
      <p:sp>
        <p:nvSpPr>
          <p:cNvPr id="68" name="Google Shape;68;p13"/>
          <p:cNvSpPr txBox="1"/>
          <p:nvPr/>
        </p:nvSpPr>
        <p:spPr>
          <a:xfrm>
            <a:off x="62400" y="63975"/>
            <a:ext cx="2351700" cy="10077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omic Sans MS"/>
                <a:ea typeface="Comic Sans MS"/>
                <a:cs typeface="Comic Sans MS"/>
                <a:sym typeface="Comic Sans MS"/>
              </a:rPr>
              <a:t>Click on the different pictures to find resources at our school and in the community.</a:t>
            </a:r>
            <a:endParaRPr sz="1400" b="1" i="0" u="none" strike="noStrike" cap="none">
              <a:solidFill>
                <a:srgbClr val="000000"/>
              </a:solidFill>
              <a:latin typeface="Comic Sans MS"/>
              <a:ea typeface="Comic Sans MS"/>
              <a:cs typeface="Comic Sans MS"/>
              <a:sym typeface="Comic Sans MS"/>
            </a:endParaRPr>
          </a:p>
        </p:txBody>
      </p:sp>
      <p:pic>
        <p:nvPicPr>
          <p:cNvPr id="69" name="Google Shape;69;p13"/>
          <p:cNvPicPr preferRelativeResize="0"/>
          <p:nvPr/>
        </p:nvPicPr>
        <p:blipFill>
          <a:blip r:embed="rId16">
            <a:alphaModFix/>
          </a:blip>
          <a:stretch>
            <a:fillRect/>
          </a:stretch>
        </p:blipFill>
        <p:spPr>
          <a:xfrm rot="-1081576">
            <a:off x="582921" y="4190751"/>
            <a:ext cx="395978" cy="572500"/>
          </a:xfrm>
          <a:prstGeom prst="rect">
            <a:avLst/>
          </a:prstGeom>
          <a:noFill/>
          <a:ln>
            <a:noFill/>
          </a:ln>
        </p:spPr>
      </p:pic>
      <p:pic>
        <p:nvPicPr>
          <p:cNvPr id="70" name="Google Shape;70;p13"/>
          <p:cNvPicPr preferRelativeResize="0"/>
          <p:nvPr/>
        </p:nvPicPr>
        <p:blipFill>
          <a:blip r:embed="rId17">
            <a:alphaModFix/>
          </a:blip>
          <a:stretch>
            <a:fillRect/>
          </a:stretch>
        </p:blipFill>
        <p:spPr>
          <a:xfrm rot="1698952">
            <a:off x="454990" y="3399867"/>
            <a:ext cx="1093499" cy="783821"/>
          </a:xfrm>
          <a:prstGeom prst="rect">
            <a:avLst/>
          </a:prstGeom>
          <a:noFill/>
          <a:ln>
            <a:noFill/>
          </a:ln>
        </p:spPr>
      </p:pic>
      <p:sp>
        <p:nvSpPr>
          <p:cNvPr id="71" name="Google Shape;71;p13"/>
          <p:cNvSpPr/>
          <p:nvPr/>
        </p:nvSpPr>
        <p:spPr>
          <a:xfrm rot="1348044">
            <a:off x="690079" y="3315014"/>
            <a:ext cx="182124" cy="101285"/>
          </a:xfrm>
          <a:prstGeom prst="hear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rot="1711482">
            <a:off x="1501642" y="3710492"/>
            <a:ext cx="207942" cy="16257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3"/>
          <p:cNvPicPr preferRelativeResize="0"/>
          <p:nvPr/>
        </p:nvPicPr>
        <p:blipFill>
          <a:blip r:embed="rId18">
            <a:alphaModFix/>
          </a:blip>
          <a:stretch>
            <a:fillRect/>
          </a:stretch>
        </p:blipFill>
        <p:spPr>
          <a:xfrm>
            <a:off x="2208463" y="3666149"/>
            <a:ext cx="3700224" cy="1621699"/>
          </a:xfrm>
          <a:prstGeom prst="rect">
            <a:avLst/>
          </a:prstGeom>
          <a:noFill/>
          <a:ln>
            <a:noFill/>
          </a:ln>
        </p:spPr>
      </p:pic>
      <p:pic>
        <p:nvPicPr>
          <p:cNvPr id="74" name="Google Shape;74;p13"/>
          <p:cNvPicPr preferRelativeResize="0"/>
          <p:nvPr/>
        </p:nvPicPr>
        <p:blipFill>
          <a:blip r:embed="rId6">
            <a:alphaModFix/>
          </a:blip>
          <a:stretch>
            <a:fillRect/>
          </a:stretch>
        </p:blipFill>
        <p:spPr>
          <a:xfrm flipH="1">
            <a:off x="4484113" y="3187436"/>
            <a:ext cx="1226850" cy="2073942"/>
          </a:xfrm>
          <a:prstGeom prst="rect">
            <a:avLst/>
          </a:prstGeom>
          <a:noFill/>
          <a:ln>
            <a:noFill/>
          </a:ln>
        </p:spPr>
      </p:pic>
      <p:pic>
        <p:nvPicPr>
          <p:cNvPr id="75" name="Google Shape;75;p13"/>
          <p:cNvPicPr preferRelativeResize="0"/>
          <p:nvPr/>
        </p:nvPicPr>
        <p:blipFill>
          <a:blip r:embed="rId19">
            <a:alphaModFix/>
          </a:blip>
          <a:stretch>
            <a:fillRect/>
          </a:stretch>
        </p:blipFill>
        <p:spPr>
          <a:xfrm>
            <a:off x="2208475" y="1114628"/>
            <a:ext cx="809700" cy="810222"/>
          </a:xfrm>
          <a:prstGeom prst="rect">
            <a:avLst/>
          </a:prstGeom>
          <a:noFill/>
          <a:ln>
            <a:noFill/>
          </a:ln>
        </p:spPr>
      </p:pic>
      <p:pic>
        <p:nvPicPr>
          <p:cNvPr id="76" name="Google Shape;76;p13"/>
          <p:cNvPicPr preferRelativeResize="0"/>
          <p:nvPr/>
        </p:nvPicPr>
        <p:blipFill>
          <a:blip r:embed="rId20">
            <a:alphaModFix/>
          </a:blip>
          <a:stretch>
            <a:fillRect/>
          </a:stretch>
        </p:blipFill>
        <p:spPr>
          <a:xfrm>
            <a:off x="3746460" y="2798068"/>
            <a:ext cx="809700" cy="1136354"/>
          </a:xfrm>
          <a:prstGeom prst="rect">
            <a:avLst/>
          </a:prstGeom>
          <a:noFill/>
          <a:ln>
            <a:noFill/>
          </a:ln>
        </p:spPr>
      </p:pic>
      <p:pic>
        <p:nvPicPr>
          <p:cNvPr id="77" name="Google Shape;77;p13"/>
          <p:cNvPicPr preferRelativeResize="0"/>
          <p:nvPr/>
        </p:nvPicPr>
        <p:blipFill>
          <a:blip r:embed="rId21">
            <a:alphaModFix/>
          </a:blip>
          <a:stretch>
            <a:fillRect/>
          </a:stretch>
        </p:blipFill>
        <p:spPr>
          <a:xfrm>
            <a:off x="5998061" y="1508234"/>
            <a:ext cx="1599626" cy="1069427"/>
          </a:xfrm>
          <a:prstGeom prst="rect">
            <a:avLst/>
          </a:prstGeom>
          <a:noFill/>
          <a:ln>
            <a:noFill/>
          </a:ln>
        </p:spPr>
      </p:pic>
      <p:pic>
        <p:nvPicPr>
          <p:cNvPr id="78" name="Google Shape;78;p13"/>
          <p:cNvPicPr preferRelativeResize="0"/>
          <p:nvPr/>
        </p:nvPicPr>
        <p:blipFill>
          <a:blip r:embed="rId22">
            <a:alphaModFix/>
          </a:blip>
          <a:stretch>
            <a:fillRect/>
          </a:stretch>
        </p:blipFill>
        <p:spPr>
          <a:xfrm>
            <a:off x="4550800" y="3151863"/>
            <a:ext cx="1093500" cy="1093500"/>
          </a:xfrm>
          <a:prstGeom prst="rect">
            <a:avLst/>
          </a:prstGeom>
          <a:noFill/>
          <a:ln>
            <a:noFill/>
          </a:ln>
        </p:spPr>
      </p:pic>
      <p:sp>
        <p:nvSpPr>
          <p:cNvPr id="79" name="Google Shape;79;p13"/>
          <p:cNvSpPr txBox="1"/>
          <p:nvPr/>
        </p:nvSpPr>
        <p:spPr>
          <a:xfrm>
            <a:off x="5765075" y="3427200"/>
            <a:ext cx="7239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700" b="1" i="0" u="sng" strike="noStrike" cap="none">
                <a:solidFill>
                  <a:schemeClr val="hlink"/>
                </a:solidFill>
                <a:latin typeface="Comic Sans MS"/>
                <a:ea typeface="Comic Sans MS"/>
                <a:cs typeface="Comic Sans MS"/>
                <a:sym typeface="Comic Sans MS"/>
                <a:hlinkClick r:id="rId23" action="ppaction://hlinksldjump"/>
              </a:rPr>
              <a:t>Toy</a:t>
            </a:r>
            <a:endParaRPr sz="2000" b="1" i="0" u="none" strike="noStrike" cap="none">
              <a:solidFill>
                <a:srgbClr val="000000"/>
              </a:solidFill>
              <a:latin typeface="Comic Sans MS"/>
              <a:ea typeface="Comic Sans MS"/>
              <a:cs typeface="Comic Sans MS"/>
              <a:sym typeface="Comic Sans MS"/>
            </a:endParaRPr>
          </a:p>
        </p:txBody>
      </p:sp>
      <p:pic>
        <p:nvPicPr>
          <p:cNvPr id="80" name="Google Shape;80;p13"/>
          <p:cNvPicPr preferRelativeResize="0"/>
          <p:nvPr/>
        </p:nvPicPr>
        <p:blipFill>
          <a:blip r:embed="rId24">
            <a:alphaModFix/>
          </a:blip>
          <a:stretch>
            <a:fillRect/>
          </a:stretch>
        </p:blipFill>
        <p:spPr>
          <a:xfrm>
            <a:off x="7791225" y="2837866"/>
            <a:ext cx="896749" cy="1056722"/>
          </a:xfrm>
          <a:prstGeom prst="rect">
            <a:avLst/>
          </a:prstGeom>
          <a:noFill/>
          <a:ln>
            <a:noFill/>
          </a:ln>
        </p:spPr>
      </p:pic>
      <p:pic>
        <p:nvPicPr>
          <p:cNvPr id="81" name="Google Shape;81;p13"/>
          <p:cNvPicPr preferRelativeResize="0"/>
          <p:nvPr/>
        </p:nvPicPr>
        <p:blipFill>
          <a:blip r:embed="rId25">
            <a:alphaModFix/>
          </a:blip>
          <a:stretch>
            <a:fillRect/>
          </a:stretch>
        </p:blipFill>
        <p:spPr>
          <a:xfrm flipH="1">
            <a:off x="8206775" y="1597892"/>
            <a:ext cx="723900" cy="363398"/>
          </a:xfrm>
          <a:prstGeom prst="rect">
            <a:avLst/>
          </a:prstGeom>
          <a:noFill/>
          <a:ln>
            <a:noFill/>
          </a:ln>
        </p:spPr>
      </p:pic>
      <p:pic>
        <p:nvPicPr>
          <p:cNvPr id="82" name="Google Shape;82;p13"/>
          <p:cNvPicPr preferRelativeResize="0"/>
          <p:nvPr/>
        </p:nvPicPr>
        <p:blipFill>
          <a:blip r:embed="rId26">
            <a:alphaModFix/>
          </a:blip>
          <a:stretch>
            <a:fillRect/>
          </a:stretch>
        </p:blipFill>
        <p:spPr>
          <a:xfrm>
            <a:off x="7995488" y="1644437"/>
            <a:ext cx="1226850" cy="1226850"/>
          </a:xfrm>
          <a:prstGeom prst="rect">
            <a:avLst/>
          </a:prstGeom>
          <a:noFill/>
          <a:ln>
            <a:noFill/>
          </a:ln>
        </p:spPr>
      </p:pic>
      <p:pic>
        <p:nvPicPr>
          <p:cNvPr id="83" name="Google Shape;83;p13"/>
          <p:cNvPicPr preferRelativeResize="0"/>
          <p:nvPr/>
        </p:nvPicPr>
        <p:blipFill>
          <a:blip r:embed="rId27">
            <a:alphaModFix/>
          </a:blip>
          <a:stretch>
            <a:fillRect/>
          </a:stretch>
        </p:blipFill>
        <p:spPr>
          <a:xfrm>
            <a:off x="4407600" y="994769"/>
            <a:ext cx="896750" cy="896750"/>
          </a:xfrm>
          <a:prstGeom prst="rect">
            <a:avLst/>
          </a:prstGeom>
          <a:noFill/>
          <a:ln>
            <a:noFill/>
          </a:ln>
        </p:spPr>
      </p:pic>
      <p:pic>
        <p:nvPicPr>
          <p:cNvPr id="84" name="Google Shape;84;p13">
            <a:hlinkClick r:id="rId28"/>
          </p:cNvPr>
          <p:cNvPicPr preferRelativeResize="0"/>
          <p:nvPr/>
        </p:nvPicPr>
        <p:blipFill>
          <a:blip r:embed="rId29">
            <a:alphaModFix/>
          </a:blip>
          <a:stretch>
            <a:fillRect/>
          </a:stretch>
        </p:blipFill>
        <p:spPr>
          <a:xfrm>
            <a:off x="4224475" y="2255460"/>
            <a:ext cx="1226849" cy="421740"/>
          </a:xfrm>
          <a:prstGeom prst="rect">
            <a:avLst/>
          </a:prstGeom>
          <a:noFill/>
          <a:ln>
            <a:noFill/>
          </a:ln>
        </p:spPr>
      </p:pic>
      <p:pic>
        <p:nvPicPr>
          <p:cNvPr id="85" name="Google Shape;85;p13"/>
          <p:cNvPicPr preferRelativeResize="0"/>
          <p:nvPr/>
        </p:nvPicPr>
        <p:blipFill>
          <a:blip r:embed="rId30">
            <a:alphaModFix/>
          </a:blip>
          <a:stretch>
            <a:fillRect/>
          </a:stretch>
        </p:blipFill>
        <p:spPr>
          <a:xfrm>
            <a:off x="6412713" y="2897742"/>
            <a:ext cx="1370400" cy="16017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00"/>
              <a:buNone/>
            </a:pPr>
            <a:r>
              <a:rPr lang="en" sz="2000" b="1">
                <a:latin typeface="Comic Sans MS"/>
                <a:ea typeface="Comic Sans MS"/>
                <a:cs typeface="Comic Sans MS"/>
                <a:sym typeface="Comic Sans MS"/>
              </a:rPr>
              <a:t>Families have multiple ways of securing food in our community.</a:t>
            </a:r>
            <a:endParaRPr sz="2000" b="1">
              <a:latin typeface="Comic Sans MS"/>
              <a:ea typeface="Comic Sans MS"/>
              <a:cs typeface="Comic Sans MS"/>
              <a:sym typeface="Comic Sans MS"/>
            </a:endParaRPr>
          </a:p>
          <a:p>
            <a:pPr marL="457200" lvl="0" indent="-317500" algn="l" rtl="0">
              <a:lnSpc>
                <a:spcPct val="100000"/>
              </a:lnSpc>
              <a:spcBef>
                <a:spcPts val="0"/>
              </a:spcBef>
              <a:spcAft>
                <a:spcPts val="0"/>
              </a:spcAft>
              <a:buSzPts val="1400"/>
              <a:buFont typeface="Comic Sans MS"/>
              <a:buAutoNum type="arabicPeriod"/>
            </a:pPr>
            <a:r>
              <a:rPr lang="en" sz="1800">
                <a:latin typeface="Comic Sans MS"/>
                <a:ea typeface="Comic Sans MS"/>
                <a:cs typeface="Comic Sans MS"/>
                <a:sym typeface="Comic Sans MS"/>
              </a:rPr>
              <a:t>DFCS- Department of Family &amp; Children Services </a:t>
            </a:r>
            <a:r>
              <a:rPr lang="en" sz="1500" u="sng">
                <a:solidFill>
                  <a:schemeClr val="hlink"/>
                </a:solidFill>
                <a:latin typeface="Comic Sans MS"/>
                <a:ea typeface="Comic Sans MS"/>
                <a:cs typeface="Comic Sans MS"/>
                <a:sym typeface="Comic Sans MS"/>
                <a:hlinkClick r:id="rId3"/>
              </a:rPr>
              <a:t>https://gateway.ga.gov/access/</a:t>
            </a:r>
            <a:endParaRPr sz="1800">
              <a:latin typeface="Comic Sans MS"/>
              <a:ea typeface="Comic Sans MS"/>
              <a:cs typeface="Comic Sans MS"/>
              <a:sym typeface="Comic Sans MS"/>
            </a:endParaRPr>
          </a:p>
          <a:p>
            <a:pPr marL="457200" lvl="0" indent="-317500" algn="l" rtl="0">
              <a:lnSpc>
                <a:spcPct val="100000"/>
              </a:lnSpc>
              <a:spcBef>
                <a:spcPts val="0"/>
              </a:spcBef>
              <a:spcAft>
                <a:spcPts val="0"/>
              </a:spcAft>
              <a:buSzPts val="1400"/>
              <a:buFont typeface="Comic Sans MS"/>
              <a:buAutoNum type="arabicPeriod"/>
            </a:pPr>
            <a:r>
              <a:rPr lang="en" sz="1800">
                <a:latin typeface="Comic Sans MS"/>
                <a:ea typeface="Comic Sans MS"/>
                <a:cs typeface="Comic Sans MS"/>
                <a:sym typeface="Comic Sans MS"/>
              </a:rPr>
              <a:t>Colquitt Co. Food Bank </a:t>
            </a:r>
            <a:r>
              <a:rPr lang="en" sz="1500" u="sng">
                <a:solidFill>
                  <a:schemeClr val="hlink"/>
                </a:solidFill>
                <a:latin typeface="Comic Sans MS"/>
                <a:ea typeface="Comic Sans MS"/>
                <a:cs typeface="Comic Sans MS"/>
                <a:sym typeface="Comic Sans MS"/>
                <a:hlinkClick r:id="rId4"/>
              </a:rPr>
              <a:t>http://colquittfoodbank.org/</a:t>
            </a:r>
            <a:endParaRPr sz="1800">
              <a:latin typeface="Comic Sans MS"/>
              <a:ea typeface="Comic Sans MS"/>
              <a:cs typeface="Comic Sans MS"/>
              <a:sym typeface="Comic Sans MS"/>
            </a:endParaRPr>
          </a:p>
          <a:p>
            <a:pPr marL="457200" lvl="0" indent="-317500" algn="l" rtl="0">
              <a:lnSpc>
                <a:spcPct val="100000"/>
              </a:lnSpc>
              <a:spcBef>
                <a:spcPts val="0"/>
              </a:spcBef>
              <a:spcAft>
                <a:spcPts val="0"/>
              </a:spcAft>
              <a:buSzPts val="1400"/>
              <a:buFont typeface="Comic Sans MS"/>
              <a:buAutoNum type="arabicPeriod"/>
            </a:pPr>
            <a:r>
              <a:rPr lang="en" sz="1800">
                <a:latin typeface="Comic Sans MS"/>
                <a:ea typeface="Comic Sans MS"/>
                <a:cs typeface="Comic Sans MS"/>
                <a:sym typeface="Comic Sans MS"/>
              </a:rPr>
              <a:t>Agencies in our Community </a:t>
            </a:r>
            <a:r>
              <a:rPr lang="en" sz="1500" u="sng">
                <a:solidFill>
                  <a:schemeClr val="hlink"/>
                </a:solidFill>
                <a:latin typeface="Comic Sans MS"/>
                <a:ea typeface="Comic Sans MS"/>
                <a:cs typeface="Comic Sans MS"/>
                <a:sym typeface="Comic Sans MS"/>
                <a:hlinkClick r:id="rId5"/>
              </a:rPr>
              <a:t>http://colquitt.gafcp.org/resources/food/</a:t>
            </a:r>
            <a:endParaRPr sz="1800">
              <a:latin typeface="Comic Sans MS"/>
              <a:ea typeface="Comic Sans MS"/>
              <a:cs typeface="Comic Sans MS"/>
              <a:sym typeface="Comic Sans MS"/>
            </a:endParaRPr>
          </a:p>
          <a:p>
            <a:pPr marL="457200" lvl="0" indent="-317500" algn="l" rtl="0">
              <a:lnSpc>
                <a:spcPct val="100000"/>
              </a:lnSpc>
              <a:spcBef>
                <a:spcPts val="0"/>
              </a:spcBef>
              <a:spcAft>
                <a:spcPts val="0"/>
              </a:spcAft>
              <a:buSzPts val="1400"/>
              <a:buFont typeface="Comic Sans MS"/>
              <a:buAutoNum type="arabicPeriod"/>
            </a:pPr>
            <a:r>
              <a:rPr lang="en" sz="1800">
                <a:latin typeface="Comic Sans MS"/>
                <a:ea typeface="Comic Sans MS"/>
                <a:cs typeface="Comic Sans MS"/>
                <a:sym typeface="Comic Sans MS"/>
              </a:rPr>
              <a:t>GA Dept. of Public Health </a:t>
            </a:r>
            <a:r>
              <a:rPr lang="en" sz="1500" u="sng">
                <a:solidFill>
                  <a:schemeClr val="hlink"/>
                </a:solidFill>
                <a:latin typeface="Comic Sans MS"/>
                <a:ea typeface="Comic Sans MS"/>
                <a:cs typeface="Comic Sans MS"/>
                <a:sym typeface="Comic Sans MS"/>
                <a:hlinkClick r:id="rId6"/>
              </a:rPr>
              <a:t>https://dph.georgia.gov/WIC</a:t>
            </a:r>
            <a:r>
              <a:rPr lang="en" sz="1800">
                <a:latin typeface="Comic Sans MS"/>
                <a:ea typeface="Comic Sans MS"/>
                <a:cs typeface="Comic Sans MS"/>
                <a:sym typeface="Comic Sans MS"/>
              </a:rPr>
              <a:t> </a:t>
            </a:r>
            <a:endParaRPr sz="1800">
              <a:latin typeface="Comic Sans MS"/>
              <a:ea typeface="Comic Sans MS"/>
              <a:cs typeface="Comic Sans MS"/>
              <a:sym typeface="Comic Sans MS"/>
            </a:endParaRPr>
          </a:p>
          <a:p>
            <a:pPr marL="457200" lvl="0" indent="-317500" algn="l" rtl="0">
              <a:lnSpc>
                <a:spcPct val="100000"/>
              </a:lnSpc>
              <a:spcBef>
                <a:spcPts val="0"/>
              </a:spcBef>
              <a:spcAft>
                <a:spcPts val="0"/>
              </a:spcAft>
              <a:buSzPts val="1400"/>
              <a:buFont typeface="Comic Sans MS"/>
              <a:buAutoNum type="arabicPeriod"/>
            </a:pPr>
            <a:r>
              <a:rPr lang="en" sz="1800">
                <a:latin typeface="Comic Sans MS"/>
                <a:ea typeface="Comic Sans MS"/>
                <a:cs typeface="Comic Sans MS"/>
                <a:sym typeface="Comic Sans MS"/>
              </a:rPr>
              <a:t>USDA Find meals for Kids</a:t>
            </a:r>
            <a:r>
              <a:rPr lang="en" sz="1500" u="sng">
                <a:solidFill>
                  <a:schemeClr val="hlink"/>
                </a:solidFill>
                <a:latin typeface="Comic Sans MS"/>
                <a:ea typeface="Comic Sans MS"/>
                <a:cs typeface="Comic Sans MS"/>
                <a:sym typeface="Comic Sans MS"/>
                <a:hlinkClick r:id="rId7"/>
              </a:rPr>
              <a:t>https://www.fns.usda.gov/meals4kids</a:t>
            </a:r>
            <a:r>
              <a:rPr lang="en" sz="1800">
                <a:latin typeface="Comic Sans MS"/>
                <a:ea typeface="Comic Sans MS"/>
                <a:cs typeface="Comic Sans MS"/>
                <a:sym typeface="Comic Sans MS"/>
              </a:rPr>
              <a:t> </a:t>
            </a:r>
            <a:endParaRPr sz="1800">
              <a:latin typeface="Comic Sans MS"/>
              <a:ea typeface="Comic Sans MS"/>
              <a:cs typeface="Comic Sans MS"/>
              <a:sym typeface="Comic Sans MS"/>
            </a:endParaRPr>
          </a:p>
          <a:p>
            <a:pPr marL="457200" lvl="0" indent="0" algn="l" rtl="0">
              <a:lnSpc>
                <a:spcPct val="100000"/>
              </a:lnSpc>
              <a:spcBef>
                <a:spcPts val="0"/>
              </a:spcBef>
              <a:spcAft>
                <a:spcPts val="0"/>
              </a:spcAft>
              <a:buSzPts val="5200"/>
              <a:buNone/>
            </a:pPr>
            <a:endParaRPr sz="18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path path="circle">
            <a:fillToRect l="50000" t="50000" r="50000" b="50000"/>
          </a:path>
          <a:tileRect/>
        </a:grad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190208" y="683825"/>
            <a:ext cx="8520600" cy="205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00"/>
              <a:buNone/>
            </a:pPr>
            <a:r>
              <a:rPr lang="en" sz="1800" b="1">
                <a:latin typeface="Comic Sans MS"/>
                <a:ea typeface="Comic Sans MS"/>
                <a:cs typeface="Comic Sans MS"/>
                <a:sym typeface="Comic Sans MS"/>
              </a:rPr>
              <a:t>Students have the opportunity to participate in Seasonal &amp; Summer Camps:</a:t>
            </a:r>
            <a:endParaRPr sz="1800" b="1">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endParaRPr sz="1700">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r>
              <a:rPr lang="en" sz="1700">
                <a:latin typeface="Comic Sans MS"/>
                <a:ea typeface="Comic Sans MS"/>
                <a:cs typeface="Comic Sans MS"/>
                <a:sym typeface="Comic Sans MS"/>
              </a:rPr>
              <a:t>Colquitt County Art Center </a:t>
            </a:r>
            <a:r>
              <a:rPr lang="en" sz="1400" u="sng">
                <a:solidFill>
                  <a:schemeClr val="hlink"/>
                </a:solidFill>
                <a:latin typeface="Comic Sans MS"/>
                <a:ea typeface="Comic Sans MS"/>
                <a:cs typeface="Comic Sans MS"/>
                <a:sym typeface="Comic Sans MS"/>
                <a:hlinkClick r:id="rId3"/>
              </a:rPr>
              <a:t>https://colquittcountyarts.com/</a:t>
            </a:r>
            <a:endParaRPr sz="1700">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endParaRPr sz="1700">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r>
              <a:rPr lang="en" sz="1700">
                <a:latin typeface="Comic Sans MS"/>
                <a:ea typeface="Comic Sans MS"/>
                <a:cs typeface="Comic Sans MS"/>
                <a:sym typeface="Comic Sans MS"/>
              </a:rPr>
              <a:t>Camp WindShape through Titus Ranch </a:t>
            </a:r>
            <a:r>
              <a:rPr lang="en" sz="1400" u="sng">
                <a:solidFill>
                  <a:schemeClr val="hlink"/>
                </a:solidFill>
                <a:latin typeface="Comic Sans MS"/>
                <a:ea typeface="Comic Sans MS"/>
                <a:cs typeface="Comic Sans MS"/>
                <a:sym typeface="Comic Sans MS"/>
                <a:hlinkClick r:id="rId4"/>
              </a:rPr>
              <a:t>http://www.titusranch.org/</a:t>
            </a:r>
            <a:endParaRPr sz="1700">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endParaRPr sz="1700">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r>
              <a:rPr lang="en" sz="1700">
                <a:latin typeface="Comic Sans MS"/>
                <a:ea typeface="Comic Sans MS"/>
                <a:cs typeface="Comic Sans MS"/>
                <a:sym typeface="Comic Sans MS"/>
              </a:rPr>
              <a:t>Grief Camp through CRMC </a:t>
            </a:r>
            <a:r>
              <a:rPr lang="en" sz="1400" u="sng">
                <a:solidFill>
                  <a:schemeClr val="hlink"/>
                </a:solidFill>
                <a:latin typeface="Comic Sans MS"/>
                <a:ea typeface="Comic Sans MS"/>
                <a:cs typeface="Comic Sans MS"/>
                <a:sym typeface="Comic Sans MS"/>
                <a:hlinkClick r:id="rId5"/>
              </a:rPr>
              <a:t>https://colquittregional.com/about/news/Leaves-of-Love-2</a:t>
            </a:r>
            <a:endParaRPr sz="1700">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99"/>
        <p:cNvGrpSpPr/>
        <p:nvPr/>
      </p:nvGrpSpPr>
      <p:grpSpPr>
        <a:xfrm>
          <a:off x="0" y="0"/>
          <a:ext cx="0" cy="0"/>
          <a:chOff x="0" y="0"/>
          <a:chExt cx="0" cy="0"/>
        </a:xfrm>
      </p:grpSpPr>
      <p:sp>
        <p:nvSpPr>
          <p:cNvPr id="100" name="Google Shape;100;p16"/>
          <p:cNvSpPr txBox="1"/>
          <p:nvPr/>
        </p:nvSpPr>
        <p:spPr>
          <a:xfrm>
            <a:off x="769950" y="405325"/>
            <a:ext cx="7044300" cy="360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2000" i="0" u="none" strike="noStrike" cap="none">
                <a:solidFill>
                  <a:srgbClr val="000000"/>
                </a:solidFill>
                <a:latin typeface="Comic Sans MS"/>
                <a:ea typeface="Comic Sans MS"/>
                <a:cs typeface="Comic Sans MS"/>
                <a:sym typeface="Comic Sans MS"/>
              </a:rPr>
              <a:t>Utility and Rent Assistance is available to families that qualify for assistance. Assistance is determined by the guidelines put in place by the agency. Check out this website to see if you qualify for assistance. </a:t>
            </a:r>
            <a:r>
              <a:rPr lang="en" sz="1700" i="0" u="sng" strike="noStrike" cap="none">
                <a:solidFill>
                  <a:schemeClr val="hlink"/>
                </a:solidFill>
                <a:latin typeface="Comic Sans MS"/>
                <a:ea typeface="Comic Sans MS"/>
                <a:cs typeface="Comic Sans MS"/>
                <a:sym typeface="Comic Sans MS"/>
                <a:hlinkClick r:id="rId3"/>
              </a:rPr>
              <a:t>Light/Utility/Rent Assistance</a:t>
            </a:r>
            <a:endParaRPr sz="200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04"/>
        <p:cNvGrpSpPr/>
        <p:nvPr/>
      </p:nvGrpSpPr>
      <p:grpSpPr>
        <a:xfrm>
          <a:off x="0" y="0"/>
          <a:ext cx="0" cy="0"/>
          <a:chOff x="0" y="0"/>
          <a:chExt cx="0" cy="0"/>
        </a:xfrm>
      </p:grpSpPr>
      <p:sp>
        <p:nvSpPr>
          <p:cNvPr id="105" name="Google Shape;105;p17"/>
          <p:cNvSpPr txBox="1"/>
          <p:nvPr/>
        </p:nvSpPr>
        <p:spPr>
          <a:xfrm>
            <a:off x="527325" y="501800"/>
            <a:ext cx="7833600" cy="250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i="0" u="none" strike="noStrike" cap="none">
                <a:solidFill>
                  <a:srgbClr val="000000"/>
                </a:solidFill>
                <a:latin typeface="Comic Sans MS"/>
                <a:ea typeface="Comic Sans MS"/>
                <a:cs typeface="Comic Sans MS"/>
                <a:sym typeface="Comic Sans MS"/>
              </a:rPr>
              <a:t>Please know that your school family is here to assist any way possible. No student should go without having the basic essentials. Your school social worker can assist with  school supplies, coats, shoes, backpacks, etc. Contact your school social worker, </a:t>
            </a:r>
            <a:r>
              <a:rPr lang="en" sz="1800" b="1">
                <a:latin typeface="Comic Sans MS"/>
                <a:ea typeface="Comic Sans MS"/>
                <a:cs typeface="Comic Sans MS"/>
                <a:sym typeface="Comic Sans MS"/>
              </a:rPr>
              <a:t>Denise Pope</a:t>
            </a:r>
            <a:r>
              <a:rPr lang="en" sz="1800" b="1" i="0" u="none" strike="noStrike" cap="none">
                <a:solidFill>
                  <a:srgbClr val="000000"/>
                </a:solidFill>
                <a:latin typeface="Comic Sans MS"/>
                <a:ea typeface="Comic Sans MS"/>
                <a:cs typeface="Comic Sans MS"/>
                <a:sym typeface="Comic Sans MS"/>
              </a:rPr>
              <a:t> </a:t>
            </a:r>
            <a:r>
              <a:rPr lang="en" sz="1800" b="1" i="0" u="none" strike="noStrike" cap="none">
                <a:solidFill>
                  <a:schemeClr val="dk1"/>
                </a:solidFill>
                <a:latin typeface="Comic Sans MS"/>
                <a:ea typeface="Comic Sans MS"/>
                <a:cs typeface="Comic Sans MS"/>
                <a:sym typeface="Comic Sans MS"/>
              </a:rPr>
              <a:t>(229-</a:t>
            </a:r>
            <a:r>
              <a:rPr lang="en" sz="1800" b="1">
                <a:solidFill>
                  <a:schemeClr val="dk1"/>
                </a:solidFill>
                <a:latin typeface="Comic Sans MS"/>
                <a:ea typeface="Comic Sans MS"/>
                <a:cs typeface="Comic Sans MS"/>
                <a:sym typeface="Comic Sans MS"/>
              </a:rPr>
              <a:t>769-3612</a:t>
            </a:r>
            <a:r>
              <a:rPr lang="en" sz="1800" b="1" i="0" u="none" strike="noStrike" cap="none">
                <a:solidFill>
                  <a:schemeClr val="dk1"/>
                </a:solidFill>
                <a:latin typeface="Comic Sans MS"/>
                <a:ea typeface="Comic Sans MS"/>
                <a:cs typeface="Comic Sans MS"/>
                <a:sym typeface="Comic Sans MS"/>
              </a:rPr>
              <a:t> </a:t>
            </a:r>
            <a:endParaRPr sz="18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chemeClr val="dk1"/>
                </a:solidFill>
                <a:latin typeface="Comic Sans MS"/>
                <a:ea typeface="Comic Sans MS"/>
                <a:cs typeface="Comic Sans MS"/>
                <a:sym typeface="Comic Sans MS"/>
              </a:rPr>
              <a:t>ext. 5)</a:t>
            </a:r>
            <a:r>
              <a:rPr lang="en" sz="1800" i="0" u="none" strike="noStrike" cap="none">
                <a:solidFill>
                  <a:srgbClr val="000000"/>
                </a:solidFill>
                <a:latin typeface="Comic Sans MS"/>
                <a:ea typeface="Comic Sans MS"/>
                <a:cs typeface="Comic Sans MS"/>
                <a:sym typeface="Comic Sans MS"/>
              </a:rPr>
              <a:t> or email at </a:t>
            </a:r>
            <a:r>
              <a:rPr lang="en" sz="1800" b="1">
                <a:latin typeface="Comic Sans MS"/>
                <a:ea typeface="Comic Sans MS"/>
                <a:cs typeface="Comic Sans MS"/>
                <a:sym typeface="Comic Sans MS"/>
              </a:rPr>
              <a:t>denise</a:t>
            </a:r>
            <a:r>
              <a:rPr lang="en" sz="1800" b="1" i="0" u="none" strike="noStrike" cap="none">
                <a:solidFill>
                  <a:srgbClr val="000000"/>
                </a:solidFill>
                <a:latin typeface="Comic Sans MS"/>
                <a:ea typeface="Comic Sans MS"/>
                <a:cs typeface="Comic Sans MS"/>
                <a:sym typeface="Comic Sans MS"/>
              </a:rPr>
              <a:t>.</a:t>
            </a:r>
            <a:r>
              <a:rPr lang="en" sz="1800" b="1">
                <a:latin typeface="Comic Sans MS"/>
                <a:ea typeface="Comic Sans MS"/>
                <a:cs typeface="Comic Sans MS"/>
                <a:sym typeface="Comic Sans MS"/>
              </a:rPr>
              <a:t>pope</a:t>
            </a:r>
            <a:r>
              <a:rPr lang="en" sz="1800" b="1" i="0" u="none" strike="noStrike" cap="none">
                <a:solidFill>
                  <a:srgbClr val="000000"/>
                </a:solidFill>
                <a:latin typeface="Comic Sans MS"/>
                <a:ea typeface="Comic Sans MS"/>
                <a:cs typeface="Comic Sans MS"/>
                <a:sym typeface="Comic Sans MS"/>
              </a:rPr>
              <a:t>@ colquitt.k12.ga.us</a:t>
            </a:r>
            <a:r>
              <a:rPr lang="en" sz="1800" i="0" u="none" strike="noStrike" cap="none">
                <a:solidFill>
                  <a:srgbClr val="000000"/>
                </a:solidFill>
                <a:latin typeface="Comic Sans MS"/>
                <a:ea typeface="Comic Sans MS"/>
                <a:cs typeface="Comic Sans MS"/>
                <a:sym typeface="Comic Sans MS"/>
              </a:rPr>
              <a:t> or calling your school </a:t>
            </a:r>
            <a:endParaRPr sz="180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 sz="1800" i="0" u="none" strike="noStrike" cap="none">
                <a:solidFill>
                  <a:srgbClr val="000000"/>
                </a:solidFill>
                <a:latin typeface="Comic Sans MS"/>
                <a:ea typeface="Comic Sans MS"/>
                <a:cs typeface="Comic Sans MS"/>
                <a:sym typeface="Comic Sans MS"/>
              </a:rPr>
              <a:t>(229) </a:t>
            </a:r>
            <a:r>
              <a:rPr lang="en" sz="1800">
                <a:latin typeface="Comic Sans MS"/>
                <a:ea typeface="Comic Sans MS"/>
                <a:cs typeface="Comic Sans MS"/>
                <a:sym typeface="Comic Sans MS"/>
              </a:rPr>
              <a:t>769</a:t>
            </a:r>
            <a:r>
              <a:rPr lang="en" sz="1800" i="0" u="none" strike="noStrike" cap="none">
                <a:solidFill>
                  <a:srgbClr val="000000"/>
                </a:solidFill>
                <a:latin typeface="Comic Sans MS"/>
                <a:ea typeface="Comic Sans MS"/>
                <a:cs typeface="Comic Sans MS"/>
                <a:sym typeface="Comic Sans MS"/>
              </a:rPr>
              <a:t>-</a:t>
            </a:r>
            <a:r>
              <a:rPr lang="en" sz="1800">
                <a:latin typeface="Comic Sans MS"/>
                <a:ea typeface="Comic Sans MS"/>
                <a:cs typeface="Comic Sans MS"/>
                <a:sym typeface="Comic Sans MS"/>
              </a:rPr>
              <a:t>3612</a:t>
            </a:r>
            <a:r>
              <a:rPr lang="en" sz="1800" i="0" u="none" strike="noStrike" cap="none">
                <a:solidFill>
                  <a:srgbClr val="000000"/>
                </a:solidFill>
                <a:latin typeface="Comic Sans MS"/>
                <a:ea typeface="Comic Sans MS"/>
                <a:cs typeface="Comic Sans MS"/>
                <a:sym typeface="Comic Sans MS"/>
              </a:rPr>
              <a:t> </a:t>
            </a:r>
            <a:endParaRPr sz="180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109"/>
        <p:cNvGrpSpPr/>
        <p:nvPr/>
      </p:nvGrpSpPr>
      <p:grpSpPr>
        <a:xfrm>
          <a:off x="0" y="0"/>
          <a:ext cx="0" cy="0"/>
          <a:chOff x="0" y="0"/>
          <a:chExt cx="0" cy="0"/>
        </a:xfrm>
      </p:grpSpPr>
      <p:sp>
        <p:nvSpPr>
          <p:cNvPr id="110" name="Google Shape;110;p18"/>
          <p:cNvSpPr txBox="1"/>
          <p:nvPr/>
        </p:nvSpPr>
        <p:spPr>
          <a:xfrm>
            <a:off x="1110375" y="778550"/>
            <a:ext cx="6943200" cy="1991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 sz="2000" b="1" i="0" u="none" strike="noStrike" cap="none">
                <a:solidFill>
                  <a:schemeClr val="dk1"/>
                </a:solidFill>
                <a:latin typeface="Comic Sans MS"/>
                <a:ea typeface="Comic Sans MS"/>
                <a:cs typeface="Comic Sans MS"/>
                <a:sym typeface="Comic Sans MS"/>
              </a:rPr>
              <a:t>Keep checking back</a:t>
            </a:r>
            <a:endParaRPr sz="2000" b="1" i="0" u="none" strike="noStrike" cap="none">
              <a:solidFill>
                <a:schemeClr val="dk1"/>
              </a:solidFill>
              <a:latin typeface="Comic Sans MS"/>
              <a:ea typeface="Comic Sans MS"/>
              <a:cs typeface="Comic Sans MS"/>
              <a:sym typeface="Comic Sans MS"/>
            </a:endParaRPr>
          </a:p>
          <a:p>
            <a:pPr marL="0" marR="0" lvl="0" indent="0" algn="ctr" rtl="0">
              <a:lnSpc>
                <a:spcPct val="115000"/>
              </a:lnSpc>
              <a:spcBef>
                <a:spcPts val="0"/>
              </a:spcBef>
              <a:spcAft>
                <a:spcPts val="0"/>
              </a:spcAft>
              <a:buClr>
                <a:srgbClr val="000000"/>
              </a:buClr>
              <a:buSzPts val="1300"/>
              <a:buFont typeface="Arial"/>
              <a:buNone/>
            </a:pPr>
            <a:r>
              <a:rPr lang="en" sz="1800" i="0" u="none" strike="noStrike" cap="none">
                <a:solidFill>
                  <a:schemeClr val="dk1"/>
                </a:solidFill>
                <a:latin typeface="Comic Sans MS"/>
                <a:ea typeface="Comic Sans MS"/>
                <a:cs typeface="Comic Sans MS"/>
                <a:sym typeface="Comic Sans MS"/>
              </a:rPr>
              <a:t>***More information to come October 2020***</a:t>
            </a:r>
            <a:endParaRPr sz="1800" i="0" u="none" strike="noStrike" cap="none">
              <a:solidFill>
                <a:schemeClr val="dk1"/>
              </a:solidFill>
              <a:latin typeface="Comic Sans MS"/>
              <a:ea typeface="Comic Sans MS"/>
              <a:cs typeface="Comic Sans MS"/>
              <a:sym typeface="Comic Sans MS"/>
            </a:endParaRPr>
          </a:p>
          <a:p>
            <a:pPr marL="0" marR="0" lvl="0" indent="0" algn="ctr" rtl="0">
              <a:lnSpc>
                <a:spcPct val="115000"/>
              </a:lnSpc>
              <a:spcBef>
                <a:spcPts val="0"/>
              </a:spcBef>
              <a:spcAft>
                <a:spcPts val="0"/>
              </a:spcAft>
              <a:buClr>
                <a:srgbClr val="000000"/>
              </a:buClr>
              <a:buSzPts val="1300"/>
              <a:buFont typeface="Arial"/>
              <a:buNone/>
            </a:pPr>
            <a:r>
              <a:rPr lang="en" sz="1800" i="0" u="none" strike="noStrike" cap="none">
                <a:solidFill>
                  <a:schemeClr val="dk1"/>
                </a:solidFill>
                <a:latin typeface="Comic Sans MS"/>
                <a:ea typeface="Comic Sans MS"/>
                <a:cs typeface="Comic Sans MS"/>
                <a:sym typeface="Comic Sans MS"/>
              </a:rPr>
              <a:t>The Children’s Cheer &amp; </a:t>
            </a:r>
            <a:r>
              <a:rPr lang="en" sz="1800" i="0" u="sng" strike="noStrike" cap="none">
                <a:solidFill>
                  <a:schemeClr val="hlink"/>
                </a:solidFill>
                <a:latin typeface="Comic Sans MS"/>
                <a:ea typeface="Comic Sans MS"/>
                <a:cs typeface="Comic Sans MS"/>
                <a:sym typeface="Comic Sans MS"/>
                <a:hlinkClick r:id="rId3" action="ppaction://hlinksldjump"/>
              </a:rPr>
              <a:t>Toy</a:t>
            </a:r>
            <a:r>
              <a:rPr lang="en" sz="1800" i="0" u="none" strike="noStrike" cap="none">
                <a:solidFill>
                  <a:schemeClr val="dk1"/>
                </a:solidFill>
                <a:latin typeface="Comic Sans MS"/>
                <a:ea typeface="Comic Sans MS"/>
                <a:cs typeface="Comic Sans MS"/>
                <a:sym typeface="Comic Sans MS"/>
              </a:rPr>
              <a:t> Shop</a:t>
            </a:r>
            <a:endParaRPr sz="180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r>
              <a:rPr lang="en" sz="1900" i="0" u="none" strike="noStrike" cap="none">
                <a:solidFill>
                  <a:schemeClr val="dk1"/>
                </a:solidFill>
                <a:latin typeface="Comic Sans MS"/>
                <a:ea typeface="Comic Sans MS"/>
                <a:cs typeface="Comic Sans MS"/>
                <a:sym typeface="Comic Sans MS"/>
              </a:rPr>
              <a:t>Provides a small bag of toys for </a:t>
            </a:r>
            <a:r>
              <a:rPr lang="en" sz="1900" b="1" i="1" u="none" strike="noStrike" cap="none">
                <a:solidFill>
                  <a:schemeClr val="dk1"/>
                </a:solidFill>
                <a:latin typeface="Comic Sans MS"/>
                <a:ea typeface="Comic Sans MS"/>
                <a:cs typeface="Comic Sans MS"/>
                <a:sym typeface="Comic Sans MS"/>
              </a:rPr>
              <a:t>children who are in need</a:t>
            </a:r>
            <a:r>
              <a:rPr lang="en" sz="1900" i="1" u="none" strike="noStrike" cap="none">
                <a:solidFill>
                  <a:schemeClr val="dk1"/>
                </a:solidFill>
                <a:latin typeface="Comic Sans MS"/>
                <a:ea typeface="Comic Sans MS"/>
                <a:cs typeface="Comic Sans MS"/>
                <a:sym typeface="Comic Sans MS"/>
              </a:rPr>
              <a:t>.</a:t>
            </a:r>
            <a:r>
              <a:rPr lang="en" sz="1900" i="0" u="none" strike="noStrike" cap="none">
                <a:solidFill>
                  <a:schemeClr val="dk1"/>
                </a:solidFill>
                <a:latin typeface="Comic Sans MS"/>
                <a:ea typeface="Comic Sans MS"/>
                <a:cs typeface="Comic Sans MS"/>
                <a:sym typeface="Comic Sans MS"/>
              </a:rPr>
              <a:t> These toys to go to families that will be unable to supply goodies for their children during Christmas Holidays.  If you feel you or a loved one may qualify for this service, please fill out the </a:t>
            </a:r>
            <a:r>
              <a:rPr lang="en" sz="1900" b="1" i="1" u="none" strike="noStrike" cap="none">
                <a:solidFill>
                  <a:schemeClr val="dk1"/>
                </a:solidFill>
                <a:latin typeface="Comic Sans MS"/>
                <a:ea typeface="Comic Sans MS"/>
                <a:cs typeface="Comic Sans MS"/>
                <a:sym typeface="Comic Sans MS"/>
              </a:rPr>
              <a:t>Children’s Cheer and Toy Shop</a:t>
            </a:r>
            <a:r>
              <a:rPr lang="en" sz="1900" i="0" u="none" strike="noStrike" cap="none">
                <a:solidFill>
                  <a:schemeClr val="dk1"/>
                </a:solidFill>
                <a:latin typeface="Comic Sans MS"/>
                <a:ea typeface="Comic Sans MS"/>
                <a:cs typeface="Comic Sans MS"/>
                <a:sym typeface="Comic Sans MS"/>
              </a:rPr>
              <a:t> application.</a:t>
            </a:r>
            <a:r>
              <a:rPr lang="en" sz="1900" b="1" i="0" u="sng" strike="noStrike" cap="none">
                <a:solidFill>
                  <a:schemeClr val="dk1"/>
                </a:solidFill>
                <a:latin typeface="Comic Sans MS"/>
                <a:ea typeface="Comic Sans MS"/>
                <a:cs typeface="Comic Sans MS"/>
                <a:sym typeface="Comic Sans MS"/>
              </a:rPr>
              <a:t> Applications will be posted soon.</a:t>
            </a:r>
            <a:endParaRPr sz="180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1100"/>
              <a:buFont typeface="Arial"/>
              <a:buNone/>
            </a:pPr>
            <a:endParaRPr sz="180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114"/>
        <p:cNvGrpSpPr/>
        <p:nvPr/>
      </p:nvGrpSpPr>
      <p:grpSpPr>
        <a:xfrm>
          <a:off x="0" y="0"/>
          <a:ext cx="0" cy="0"/>
          <a:chOff x="0" y="0"/>
          <a:chExt cx="0" cy="0"/>
        </a:xfrm>
      </p:grpSpPr>
      <p:sp>
        <p:nvSpPr>
          <p:cNvPr id="115" name="Google Shape;115;p19"/>
          <p:cNvSpPr txBox="1"/>
          <p:nvPr/>
        </p:nvSpPr>
        <p:spPr>
          <a:xfrm>
            <a:off x="1316250" y="497750"/>
            <a:ext cx="6297600" cy="3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700" i="0" u="none" strike="noStrike" cap="none">
                <a:solidFill>
                  <a:srgbClr val="000000"/>
                </a:solidFill>
                <a:latin typeface="Comic Sans MS"/>
                <a:ea typeface="Comic Sans MS"/>
                <a:cs typeface="Comic Sans MS"/>
                <a:sym typeface="Comic Sans MS"/>
              </a:rPr>
              <a:t>     </a:t>
            </a:r>
            <a:r>
              <a:rPr lang="en" sz="1800" i="0" u="none" strike="noStrike" cap="none">
                <a:solidFill>
                  <a:srgbClr val="000000"/>
                </a:solidFill>
                <a:latin typeface="Comic Sans MS"/>
                <a:ea typeface="Comic Sans MS"/>
                <a:cs typeface="Comic Sans MS"/>
                <a:sym typeface="Comic Sans MS"/>
              </a:rPr>
              <a:t>We all have different feelings and emotions. Some days we can be happy other days sad. How are you feeling today? </a:t>
            </a:r>
            <a:endParaRPr sz="180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80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 sz="1800" i="0" u="none" strike="noStrike" cap="none">
                <a:solidFill>
                  <a:srgbClr val="000000"/>
                </a:solidFill>
                <a:latin typeface="Comic Sans MS"/>
                <a:ea typeface="Comic Sans MS"/>
                <a:cs typeface="Comic Sans MS"/>
                <a:sym typeface="Comic Sans MS"/>
              </a:rPr>
              <a:t>     It’s important to know that feeling sad, scared, nervous all the time is a sign that something is not right. It’s a okay to ask for help. Talk with your parent, teacher, school counselor, school social worker, principal. If you and your parent believe you need other outside professional help a list of </a:t>
            </a:r>
            <a:r>
              <a:rPr lang="en" sz="1800" i="0" u="sng" strike="noStrike" cap="none">
                <a:solidFill>
                  <a:schemeClr val="hlink"/>
                </a:solidFill>
                <a:latin typeface="Comic Sans MS"/>
                <a:ea typeface="Comic Sans MS"/>
                <a:cs typeface="Comic Sans MS"/>
                <a:sym typeface="Comic Sans MS"/>
                <a:hlinkClick r:id="rId3"/>
              </a:rPr>
              <a:t>Resources</a:t>
            </a:r>
            <a:r>
              <a:rPr lang="en" sz="1800" i="0" u="none" strike="noStrike" cap="none">
                <a:solidFill>
                  <a:srgbClr val="000000"/>
                </a:solidFill>
                <a:latin typeface="Comic Sans MS"/>
                <a:ea typeface="Comic Sans MS"/>
                <a:cs typeface="Comic Sans MS"/>
                <a:sym typeface="Comic Sans MS"/>
              </a:rPr>
              <a:t> is available… </a:t>
            </a:r>
            <a:endParaRPr sz="180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80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0"/>
          <p:cNvPicPr preferRelativeResize="0"/>
          <p:nvPr/>
        </p:nvPicPr>
        <p:blipFill rotWithShape="1">
          <a:blip r:embed="rId3">
            <a:alphaModFix/>
          </a:blip>
          <a:srcRect/>
          <a:stretch/>
        </p:blipFill>
        <p:spPr>
          <a:xfrm>
            <a:off x="209650" y="234925"/>
            <a:ext cx="8386150" cy="462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a:stretch/>
        </p:blipFill>
        <p:spPr>
          <a:xfrm>
            <a:off x="642950" y="234925"/>
            <a:ext cx="7966825" cy="24346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Words>
  <Application>Microsoft Office PowerPoint</Application>
  <PresentationFormat>On-screen Show (16:9)</PresentationFormat>
  <Paragraphs>31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Comic Sans MS</vt:lpstr>
      <vt:lpstr>Simple Light</vt:lpstr>
      <vt:lpstr>PowerPoint Presentation</vt:lpstr>
      <vt:lpstr>Families have multiple ways of securing food in our community. DFCS- Department of Family &amp; Children Services https://gateway.ga.gov/access/ Colquitt Co. Food Bank http://colquittfoodbank.org/ Agencies in our Community http://colquitt.gafcp.org/resources/food/ GA Dept. of Public Health https://dph.georgia.gov/WIC  USDA Find meals for Kidshttps://www.fns.usda.gov/meals4kids  </vt:lpstr>
      <vt:lpstr>Students have the opportunity to participate in Seasonal &amp; Summer Camps:  Colquitt County Art Center https://colquittcountyarts.com/  Camp WindShape through Titus Ranch http://www.titusranch.org/  Grief Camp through CRMC https://colquittregional.com/about/news/Leaves-of-Love-2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Perry</dc:creator>
  <cp:lastModifiedBy>Angela Perry</cp:lastModifiedBy>
  <cp:revision>1</cp:revision>
  <dcterms:modified xsi:type="dcterms:W3CDTF">2020-09-16T16:10:26Z</dcterms:modified>
</cp:coreProperties>
</file>